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handoutMasterIdLst>
    <p:handoutMasterId r:id="rId128"/>
  </p:handoutMasterIdLst>
  <p:sldIdLst>
    <p:sldId id="385" r:id="rId2"/>
    <p:sldId id="399" r:id="rId3"/>
    <p:sldId id="400" r:id="rId4"/>
    <p:sldId id="401" r:id="rId5"/>
    <p:sldId id="405" r:id="rId6"/>
    <p:sldId id="404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5" r:id="rId17"/>
    <p:sldId id="522" r:id="rId18"/>
    <p:sldId id="523" r:id="rId19"/>
    <p:sldId id="521" r:id="rId20"/>
    <p:sldId id="524" r:id="rId21"/>
    <p:sldId id="416" r:id="rId22"/>
    <p:sldId id="525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33" r:id="rId39"/>
    <p:sldId id="434" r:id="rId40"/>
    <p:sldId id="526" r:id="rId41"/>
    <p:sldId id="487" r:id="rId42"/>
    <p:sldId id="488" r:id="rId43"/>
    <p:sldId id="489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70" r:id="rId52"/>
    <p:sldId id="471" r:id="rId53"/>
    <p:sldId id="472" r:id="rId54"/>
    <p:sldId id="473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484" r:id="rId65"/>
    <p:sldId id="485" r:id="rId66"/>
    <p:sldId id="486" r:id="rId67"/>
    <p:sldId id="527" r:id="rId68"/>
    <p:sldId id="442" r:id="rId69"/>
    <p:sldId id="443" r:id="rId70"/>
    <p:sldId id="444" r:id="rId71"/>
    <p:sldId id="445" r:id="rId72"/>
    <p:sldId id="446" r:id="rId73"/>
    <p:sldId id="447" r:id="rId74"/>
    <p:sldId id="509" r:id="rId75"/>
    <p:sldId id="449" r:id="rId76"/>
    <p:sldId id="450" r:id="rId77"/>
    <p:sldId id="451" r:id="rId78"/>
    <p:sldId id="513" r:id="rId79"/>
    <p:sldId id="514" r:id="rId80"/>
    <p:sldId id="452" r:id="rId81"/>
    <p:sldId id="453" r:id="rId82"/>
    <p:sldId id="454" r:id="rId83"/>
    <p:sldId id="455" r:id="rId84"/>
    <p:sldId id="528" r:id="rId85"/>
    <p:sldId id="456" r:id="rId86"/>
    <p:sldId id="457" r:id="rId87"/>
    <p:sldId id="458" r:id="rId88"/>
    <p:sldId id="459" r:id="rId89"/>
    <p:sldId id="460" r:id="rId90"/>
    <p:sldId id="461" r:id="rId91"/>
    <p:sldId id="510" r:id="rId92"/>
    <p:sldId id="462" r:id="rId93"/>
    <p:sldId id="464" r:id="rId94"/>
    <p:sldId id="465" r:id="rId95"/>
    <p:sldId id="466" r:id="rId96"/>
    <p:sldId id="467" r:id="rId97"/>
    <p:sldId id="469" r:id="rId98"/>
    <p:sldId id="468" r:id="rId99"/>
    <p:sldId id="511" r:id="rId100"/>
    <p:sldId id="512" r:id="rId101"/>
    <p:sldId id="490" r:id="rId102"/>
    <p:sldId id="491" r:id="rId103"/>
    <p:sldId id="492" r:id="rId104"/>
    <p:sldId id="493" r:id="rId105"/>
    <p:sldId id="494" r:id="rId106"/>
    <p:sldId id="495" r:id="rId107"/>
    <p:sldId id="496" r:id="rId108"/>
    <p:sldId id="497" r:id="rId109"/>
    <p:sldId id="498" r:id="rId110"/>
    <p:sldId id="499" r:id="rId111"/>
    <p:sldId id="500" r:id="rId112"/>
    <p:sldId id="501" r:id="rId113"/>
    <p:sldId id="502" r:id="rId114"/>
    <p:sldId id="503" r:id="rId115"/>
    <p:sldId id="504" r:id="rId116"/>
    <p:sldId id="505" r:id="rId117"/>
    <p:sldId id="506" r:id="rId118"/>
    <p:sldId id="507" r:id="rId119"/>
    <p:sldId id="508" r:id="rId120"/>
    <p:sldId id="515" r:id="rId121"/>
    <p:sldId id="516" r:id="rId122"/>
    <p:sldId id="517" r:id="rId123"/>
    <p:sldId id="518" r:id="rId124"/>
    <p:sldId id="519" r:id="rId125"/>
    <p:sldId id="520" r:id="rId126"/>
  </p:sldIdLst>
  <p:sldSz cx="9144000" cy="6858000" type="screen4x3"/>
  <p:notesSz cx="7099300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0C0C0"/>
    <a:srgbClr val="EAEAEA"/>
    <a:srgbClr val="000000"/>
    <a:srgbClr val="D4D4D4"/>
    <a:srgbClr val="DCDCDC"/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67" autoAdjust="0"/>
    <p:restoredTop sz="91632" autoAdjust="0"/>
  </p:normalViewPr>
  <p:slideViewPr>
    <p:cSldViewPr>
      <p:cViewPr varScale="1">
        <p:scale>
          <a:sx n="106" d="100"/>
          <a:sy n="106" d="100"/>
        </p:scale>
        <p:origin x="1362" y="162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>
      <p:cViewPr varScale="1">
        <p:scale>
          <a:sx n="56" d="100"/>
          <a:sy n="56" d="100"/>
        </p:scale>
        <p:origin x="-1854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wmf"/><Relationship Id="rId1" Type="http://schemas.openxmlformats.org/officeDocument/2006/relationships/image" Target="../media/image17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wmf"/><Relationship Id="rId1" Type="http://schemas.openxmlformats.org/officeDocument/2006/relationships/image" Target="../media/image18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smtClean="0"/>
            </a:lvl1pPr>
          </a:lstStyle>
          <a:p>
            <a:pPr>
              <a:defRPr/>
            </a:pPr>
            <a:fld id="{5A023790-0EF3-46B1-B1A0-F96E33F1096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17974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48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2513"/>
            <a:ext cx="520382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smtClean="0"/>
            </a:lvl1pPr>
          </a:lstStyle>
          <a:p>
            <a:pPr>
              <a:defRPr/>
            </a:pPr>
            <a:fld id="{5B5367A9-4780-4E6F-8BA6-E320EAEB288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159875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9070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666616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496325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120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121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444018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123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124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46573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60629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47847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85013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45832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18699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7697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7494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41127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36172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3617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35356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2716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15652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94473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60404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02216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2869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33882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82475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90638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85157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36128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42609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5294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81384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2606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965285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224044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1551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13856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658892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43731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52701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1970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499558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310020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941686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941686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188787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89122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890597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890597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890597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534743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20613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532439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533060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771722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937448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004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9A07A-7156-4A19-B1D7-34C53AA55E42}" type="datetime1">
              <a:rPr lang="pt-BR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A03FA-6BE9-4F77-A187-EFE0E7DB67B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91536-881B-47E3-AEA8-B2C9BFEDA04D}" type="datetime1">
              <a:rPr lang="pt-BR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7D4ED-E178-4850-B814-D172549B9D5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29249-E46F-44DF-823B-5EE2CCAD09EF}" type="datetime1">
              <a:rPr lang="pt-BR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C0B42-6318-4F23-AC06-4B0141FFD54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FFC49-4344-461A-8176-97CDA1DAADB5}" type="datetime1">
              <a:rPr lang="pt-BR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E8935-C52E-4C2C-9290-45A5A17A32B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49B2D-4215-4DDA-BFD7-642D06445FEB}" type="datetime1">
              <a:rPr lang="pt-BR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053EB-C9B2-4657-AD1A-2F68C80CB6A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>
              <a:defRPr/>
            </a:pPr>
            <a:fld id="{6E1EEE77-2D9E-4B74-8B76-1904A8BFE3EE}" type="datetime1">
              <a:rPr lang="pt-BR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>
              <a:defRPr/>
            </a:pPr>
            <a:fld id="{EB651203-2EC5-4F5C-B208-AF5A064FCB2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685800" y="6280150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685800" y="620713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031" name="Text Box 11"/>
          <p:cNvSpPr txBox="1">
            <a:spLocks noChangeArrowheads="1"/>
          </p:cNvSpPr>
          <p:nvPr userDrawn="1"/>
        </p:nvSpPr>
        <p:spPr bwMode="auto">
          <a:xfrm>
            <a:off x="6850063" y="342900"/>
            <a:ext cx="1695450" cy="27781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defRPr/>
            </a:pPr>
            <a:r>
              <a:rPr lang="pt-BR" altLang="pt-BR" sz="1200" b="1" smtClean="0">
                <a:latin typeface="Verdana" panose="020B0604030504040204" pitchFamily="34" charset="0"/>
              </a:rPr>
              <a:t>Sinais e Sistemas</a:t>
            </a:r>
          </a:p>
        </p:txBody>
      </p:sp>
      <p:pic>
        <p:nvPicPr>
          <p:cNvPr id="14344" name="Picture 11" descr="C:\Users\Zaghetto\Desktop\LISA_logo_unb.tif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706438" y="182563"/>
            <a:ext cx="26431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55.png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18.bin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04.xml"/><Relationship Id="rId7" Type="http://schemas.openxmlformats.org/officeDocument/2006/relationships/image" Target="../media/image1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58.w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05.xml"/><Relationship Id="rId7" Type="http://schemas.openxmlformats.org/officeDocument/2006/relationships/image" Target="../media/image1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61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25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64.wmf"/><Relationship Id="rId4" Type="http://schemas.openxmlformats.org/officeDocument/2006/relationships/oleObject" Target="../embeddings/oleObject2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7" Type="http://schemas.openxmlformats.org/officeDocument/2006/relationships/image" Target="../media/image1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165.wmf"/><Relationship Id="rId4" Type="http://schemas.openxmlformats.org/officeDocument/2006/relationships/oleObject" Target="../embeddings/oleObject28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67.wmf"/><Relationship Id="rId4" Type="http://schemas.openxmlformats.org/officeDocument/2006/relationships/oleObject" Target="../embeddings/oleObject30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notesSlide" Target="../notesSlides/notesSlide111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171.wmf"/><Relationship Id="rId4" Type="http://schemas.openxmlformats.org/officeDocument/2006/relationships/image" Target="../media/image172.png"/><Relationship Id="rId9" Type="http://schemas.openxmlformats.org/officeDocument/2006/relationships/oleObject" Target="../embeddings/oleObject33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7" Type="http://schemas.openxmlformats.org/officeDocument/2006/relationships/image" Target="../media/image1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173.wmf"/><Relationship Id="rId4" Type="http://schemas.openxmlformats.org/officeDocument/2006/relationships/oleObject" Target="../embeddings/oleObject34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7" Type="http://schemas.openxmlformats.org/officeDocument/2006/relationships/image" Target="../media/image1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175.wmf"/><Relationship Id="rId4" Type="http://schemas.openxmlformats.org/officeDocument/2006/relationships/oleObject" Target="../embeddings/oleObject36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7" Type="http://schemas.openxmlformats.org/officeDocument/2006/relationships/image" Target="../media/image1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77.wmf"/><Relationship Id="rId4" Type="http://schemas.openxmlformats.org/officeDocument/2006/relationships/oleObject" Target="../embeddings/oleObject38.bin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8.png"/><Relationship Id="rId5" Type="http://schemas.openxmlformats.org/officeDocument/2006/relationships/image" Target="../media/image179.wmf"/><Relationship Id="rId4" Type="http://schemas.openxmlformats.org/officeDocument/2006/relationships/oleObject" Target="../embeddings/oleObject40.bin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0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4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18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86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87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85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notesSlide" Target="../notesSlides/notesSlide121.xml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9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4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9.emf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3.png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emf"/><Relationship Id="rId5" Type="http://schemas.openxmlformats.org/officeDocument/2006/relationships/image" Target="../media/image58.png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4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7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8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9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1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98.wmf"/><Relationship Id="rId4" Type="http://schemas.openxmlformats.org/officeDocument/2006/relationships/oleObject" Target="../embeddings/oleObject1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4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3.png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15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6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17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image" Target="../media/image119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emf"/><Relationship Id="rId5" Type="http://schemas.openxmlformats.org/officeDocument/2006/relationships/image" Target="../media/image58.png"/><Relationship Id="rId4" Type="http://schemas.openxmlformats.org/officeDocument/2006/relationships/oleObject" Target="../embeddings/oleObject3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93738" y="1600200"/>
            <a:ext cx="7786687" cy="45259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ctr">
              <a:buFontTx/>
              <a:buNone/>
              <a:defRPr/>
            </a:pP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2800" b="1" dirty="0" err="1" smtClean="0">
                <a:latin typeface="Verdana" pitchFamily="34" charset="0"/>
              </a:rPr>
              <a:t>Sinais</a:t>
            </a:r>
            <a:r>
              <a:rPr lang="en-US" sz="2800" b="1" dirty="0" smtClean="0">
                <a:latin typeface="Verdana" pitchFamily="34" charset="0"/>
              </a:rPr>
              <a:t> e </a:t>
            </a:r>
            <a:r>
              <a:rPr lang="en-US" sz="2800" b="1" dirty="0" err="1" smtClean="0">
                <a:latin typeface="Verdana" pitchFamily="34" charset="0"/>
              </a:rPr>
              <a:t>Sistemas</a:t>
            </a: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1600" b="1" dirty="0" err="1" smtClean="0">
                <a:latin typeface="Verdana" pitchFamily="34" charset="0"/>
              </a:rPr>
              <a:t>Disciplina</a:t>
            </a:r>
            <a:r>
              <a:rPr lang="en-US" sz="1600" b="1" dirty="0" smtClean="0">
                <a:latin typeface="Verdana" pitchFamily="34" charset="0"/>
              </a:rPr>
              <a:t> 117242</a:t>
            </a:r>
            <a:endParaRPr lang="en-US" sz="16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2000" dirty="0" smtClean="0">
                <a:latin typeface="Verdana" pitchFamily="34" charset="0"/>
              </a:rPr>
              <a:t>Prof. </a:t>
            </a:r>
            <a:r>
              <a:rPr lang="en-US" sz="2000" dirty="0" err="1" smtClean="0">
                <a:latin typeface="Verdana" pitchFamily="34" charset="0"/>
              </a:rPr>
              <a:t>Alexandre</a:t>
            </a:r>
            <a:r>
              <a:rPr lang="en-US" sz="2000" dirty="0" smtClean="0">
                <a:latin typeface="Verdana" pitchFamily="34" charset="0"/>
              </a:rPr>
              <a:t> </a:t>
            </a:r>
            <a:r>
              <a:rPr lang="en-US" sz="2000" dirty="0" err="1" smtClean="0">
                <a:latin typeface="Verdana" pitchFamily="34" charset="0"/>
              </a:rPr>
              <a:t>Zaghetto</a:t>
            </a:r>
            <a:endParaRPr lang="en-US" sz="20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1200" dirty="0" smtClean="0">
                <a:latin typeface="Verdana" pitchFamily="34" charset="0"/>
              </a:rPr>
              <a:t>zaghetto@unb.br</a:t>
            </a: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endParaRPr lang="en-US" sz="12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Universidade</a:t>
            </a:r>
            <a:r>
              <a:rPr lang="en-US" sz="1200" dirty="0" smtClean="0">
                <a:latin typeface="Verdana" pitchFamily="34" charset="0"/>
              </a:rPr>
              <a:t> de Brasília</a:t>
            </a: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Instituto</a:t>
            </a:r>
            <a:r>
              <a:rPr lang="en-US" sz="1200" dirty="0" smtClean="0">
                <a:latin typeface="Verdana" pitchFamily="34" charset="0"/>
              </a:rPr>
              <a:t> de </a:t>
            </a:r>
            <a:r>
              <a:rPr lang="en-US" sz="1200" dirty="0" err="1" smtClean="0">
                <a:latin typeface="Verdana" pitchFamily="34" charset="0"/>
              </a:rPr>
              <a:t>Ciências</a:t>
            </a:r>
            <a:r>
              <a:rPr lang="en-US" sz="1200" dirty="0" smtClean="0">
                <a:latin typeface="Verdana" pitchFamily="34" charset="0"/>
              </a:rPr>
              <a:t> </a:t>
            </a:r>
            <a:r>
              <a:rPr lang="en-US" sz="1200" dirty="0" err="1" smtClean="0">
                <a:latin typeface="Verdana" pitchFamily="34" charset="0"/>
              </a:rPr>
              <a:t>Exatas</a:t>
            </a:r>
            <a:endParaRPr lang="en-US" sz="12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Departamento</a:t>
            </a:r>
            <a:r>
              <a:rPr lang="en-US" sz="1200" dirty="0" smtClean="0">
                <a:latin typeface="Verdana" pitchFamily="34" charset="0"/>
              </a:rPr>
              <a:t> de </a:t>
            </a:r>
            <a:r>
              <a:rPr lang="en-US" sz="1200" dirty="0" err="1" smtClean="0">
                <a:latin typeface="Verdana" pitchFamily="34" charset="0"/>
              </a:rPr>
              <a:t>Ciência</a:t>
            </a:r>
            <a:r>
              <a:rPr lang="en-US" sz="1200" dirty="0" smtClean="0">
                <a:latin typeface="Verdana" pitchFamily="34" charset="0"/>
              </a:rPr>
              <a:t> </a:t>
            </a:r>
            <a:r>
              <a:rPr lang="en-US" sz="1200" dirty="0" err="1" smtClean="0">
                <a:latin typeface="Verdana" pitchFamily="34" charset="0"/>
              </a:rPr>
              <a:t>da</a:t>
            </a:r>
            <a:r>
              <a:rPr lang="en-US" sz="1200" dirty="0" smtClean="0">
                <a:latin typeface="Verdana" pitchFamily="34" charset="0"/>
              </a:rPr>
              <a:t> Computação</a:t>
            </a:r>
          </a:p>
          <a:p>
            <a:pPr algn="ctr">
              <a:buFontTx/>
              <a:buNone/>
              <a:defRPr/>
            </a:pPr>
            <a:endParaRPr lang="en-US" sz="2000" dirty="0" smtClean="0">
              <a:latin typeface="Verdana" pitchFamily="34" charset="0"/>
            </a:endParaRPr>
          </a:p>
          <a:p>
            <a:pPr>
              <a:defRPr/>
            </a:pPr>
            <a:endParaRPr lang="en-U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 que emergiu dessa longa história é uma estrutura poderosa e coesa para a análise de sinais e sistemas de tempo contínuo e tempo discreto, em um conjunto extraordinariamente amplo de aplicações.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Nas próximas seções desenvolveremos as ferramentas básicas dessa estrutura e  examinaremos algumas de suas aplicações.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operamundi.uol.com.br/media/images/Joseph_Fouri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73016"/>
            <a:ext cx="2053208" cy="250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275" y="3573016"/>
            <a:ext cx="1673173" cy="250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89" b="1183"/>
          <a:stretch/>
        </p:blipFill>
        <p:spPr bwMode="auto">
          <a:xfrm>
            <a:off x="467544" y="1825476"/>
            <a:ext cx="8196808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Lembrando: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H(s) e H(z) são conhecidas como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funções de sistemas.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6</a:t>
            </a:r>
            <a:r>
              <a:rPr lang="pt-BR" altLang="pt-BR" sz="1800" b="1" dirty="0" smtClean="0">
                <a:latin typeface="Verdana" pitchFamily="34" charset="0"/>
              </a:rPr>
              <a:t>. Série de Fourier e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152128" y="1856466"/>
            <a:ext cx="7060364" cy="567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59"/>
          <a:stretch/>
        </p:blipFill>
        <p:spPr bwMode="auto">
          <a:xfrm>
            <a:off x="1056797" y="3301082"/>
            <a:ext cx="7060364" cy="4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65" y="2368186"/>
            <a:ext cx="2689869" cy="66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66" y="3856138"/>
            <a:ext cx="2366088" cy="79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3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No</a:t>
            </a:r>
            <a:r>
              <a:rPr lang="pt-BR" altLang="pt-BR" sz="1800" i="1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presente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módulo,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focalizamos 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caso específico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em que Re{</a:t>
            </a:r>
            <a:r>
              <a:rPr lang="pt-BR" altLang="pt-BR" sz="1800" i="1" dirty="0">
                <a:latin typeface="Verdana" pitchFamily="34" charset="0"/>
                <a:cs typeface="Times New Roman" pitchFamily="18" charset="0"/>
              </a:rPr>
              <a:t>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} =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0, de modo que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s=jw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consequentemente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e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st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tem a forma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e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jwt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,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                 </a:t>
            </a:r>
          </a:p>
          <a:p>
            <a:pPr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                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 modo semelhante, para sinais e sistemas de tempo discreto, abordamos no presente módulo os valores de z para os quais |z| = 1, de modo que z =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e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jw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e z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n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tem a forma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e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jwn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,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 seja,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                 .</a:t>
            </a:r>
          </a:p>
          <a:p>
            <a:pPr eaLnBrk="1" hangingPunct="1"/>
            <a:r>
              <a:rPr lang="pt-BR" altLang="pt-BR" sz="800" dirty="0" smtClean="0">
                <a:latin typeface="Verdana" pitchFamily="34" charset="0"/>
                <a:cs typeface="Times New Roman" pitchFamily="18" charset="0"/>
              </a:rPr>
              <a:t>   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             </a:t>
            </a: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 funções H(jw) e H(e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jw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 são denominadas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respostas em frequencia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do sistema.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6. Série de Fourier e Sistemas LIT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8"/>
          <a:stretch/>
        </p:blipFill>
        <p:spPr bwMode="auto">
          <a:xfrm>
            <a:off x="1141015" y="2318595"/>
            <a:ext cx="6815361" cy="78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76" y="4434433"/>
            <a:ext cx="64389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10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 bwMode="auto">
          <a:xfrm>
            <a:off x="987779" y="5157192"/>
            <a:ext cx="7328637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Primeiro considere o caso contínuo. Seja x(t) um sinal periódico com representação em Série de Fourier dado por: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Vamos aplicar esse sinal como entrada de um sistema LIT: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y(t) é periódico com a mesma frequência fundamental de x(t). Se {a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} for o conjunto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 coeficientes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série de Fourier para a entrada x(t), então {b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} é o conjunto de coeficientes para a saída y(t).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 o efeito do sistema LIT é modificar cada um dos coeficientes de Fourier da entrada por meio da multiplicação pelo valor da resposta em frequencia correspondente.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6. Série de Fourier e Sistemas LIT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904132"/>
            <a:ext cx="23717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12" y="3081660"/>
            <a:ext cx="52959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4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o caso discreto: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Entrada</a:t>
            </a: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Saída</a:t>
            </a: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Estudem os exemplos 3.16 e 3.17.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6. Série de Fourier e Sistemas LIT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88840"/>
            <a:ext cx="33432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93" y="3645024"/>
            <a:ext cx="6768752" cy="933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1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Exemplo: filtro passa-baixas RC.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7</a:t>
            </a:r>
            <a:r>
              <a:rPr lang="pt-BR" altLang="pt-BR" sz="1800" b="1" dirty="0" smtClean="0">
                <a:latin typeface="Verdana" pitchFamily="34" charset="0"/>
              </a:rPr>
              <a:t>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669147"/>
              </p:ext>
            </p:extLst>
          </p:nvPr>
        </p:nvGraphicFramePr>
        <p:xfrm>
          <a:off x="1187624" y="2276872"/>
          <a:ext cx="6891010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5" name="Equation" r:id="rId4" imgW="2641320" imgH="1269720" progId="Equation.3">
                  <p:embed/>
                </p:oleObj>
              </mc:Choice>
              <mc:Fallback>
                <p:oleObj name="Equation" r:id="rId4" imgW="2641320" imgH="1269720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276872"/>
                        <a:ext cx="6891010" cy="33123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/>
          <a:stretch>
            <a:fillRect/>
          </a:stretch>
        </p:blipFill>
        <p:spPr bwMode="auto">
          <a:xfrm>
            <a:off x="5004048" y="1916833"/>
            <a:ext cx="336037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19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Equações Diferenciais de Primeira Ordem: </a:t>
            </a: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Equação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Linear: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Para resolver uma equação linear de primeira ordem, primeiro 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coloque-a </a:t>
            </a:r>
            <a:r>
              <a:rPr lang="pt-BR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na forma 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abaixo: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2" algn="just" eaLnBrk="1" hangingPunct="1"/>
            <a:endParaRPr lang="pt-BR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2" algn="just" eaLnBrk="1" hangingPunct="1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Identifique </a:t>
            </a:r>
            <a:r>
              <a:rPr lang="pt-BR" sz="18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pt-BR" sz="18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(x</a:t>
            </a:r>
            <a:r>
              <a:rPr lang="pt-BR" sz="18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r>
              <a:rPr lang="pt-BR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 e encontre o fator de 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integração:</a:t>
            </a:r>
            <a:endParaRPr lang="pt-BR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dirty="0"/>
              <a:t> </a:t>
            </a:r>
            <a:endParaRPr lang="pt-BR" sz="2800" dirty="0"/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286331"/>
              </p:ext>
            </p:extLst>
          </p:nvPr>
        </p:nvGraphicFramePr>
        <p:xfrm>
          <a:off x="3275856" y="2854205"/>
          <a:ext cx="3024336" cy="765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6" name="Equation" r:id="rId4" imgW="1574800" imgH="393700" progId="Equation.3">
                  <p:embed/>
                </p:oleObj>
              </mc:Choice>
              <mc:Fallback>
                <p:oleObj name="Equation" r:id="rId4" imgW="1574800" imgH="393700" progId="Equation.3">
                  <p:embed/>
                  <p:pic>
                    <p:nvPicPr>
                      <p:cNvPr id="0" name="Picture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2854205"/>
                        <a:ext cx="3024336" cy="7654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976855"/>
              </p:ext>
            </p:extLst>
          </p:nvPr>
        </p:nvGraphicFramePr>
        <p:xfrm>
          <a:off x="3626779" y="4293096"/>
          <a:ext cx="2241365" cy="741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7" name="Equation" r:id="rId6" imgW="1180588" imgH="393529" progId="Equation.3">
                  <p:embed/>
                </p:oleObj>
              </mc:Choice>
              <mc:Fallback>
                <p:oleObj name="Equation" r:id="rId6" imgW="1180588" imgH="393529" progId="Equation.3">
                  <p:embed/>
                  <p:pic>
                    <p:nvPicPr>
                      <p:cNvPr id="0" name="Picture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6779" y="4293096"/>
                        <a:ext cx="2241365" cy="7410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68422"/>
              </p:ext>
            </p:extLst>
          </p:nvPr>
        </p:nvGraphicFramePr>
        <p:xfrm>
          <a:off x="3834033" y="5589240"/>
          <a:ext cx="2034111" cy="553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8" name="Equation" r:id="rId8" imgW="850680" imgH="228600" progId="Equation.3">
                  <p:embed/>
                </p:oleObj>
              </mc:Choice>
              <mc:Fallback>
                <p:oleObj name="Equation" r:id="rId8" imgW="850680" imgH="228600" progId="Equation.3">
                  <p:embed/>
                  <p:pic>
                    <p:nvPicPr>
                      <p:cNvPr id="0" name="Picture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033" y="5589240"/>
                        <a:ext cx="2034111" cy="5539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90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Equações Diferenciais de Primeira Ordem: </a:t>
            </a: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Multiplique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a equação obtida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pelo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fator de integração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lado esquerdo da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equação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é a derivada do produto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entre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fator de integração 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y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; isto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é: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Lembrar que: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461187"/>
              </p:ext>
            </p:extLst>
          </p:nvPr>
        </p:nvGraphicFramePr>
        <p:xfrm>
          <a:off x="2424460" y="3023302"/>
          <a:ext cx="5304556" cy="871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2" name="Equation" r:id="rId4" imgW="2387520" imgH="393480" progId="Equation.3">
                  <p:embed/>
                </p:oleObj>
              </mc:Choice>
              <mc:Fallback>
                <p:oleObj name="Equation" r:id="rId4" imgW="2387520" imgH="393480" progId="Equation.3">
                  <p:embed/>
                  <p:pic>
                    <p:nvPicPr>
                      <p:cNvPr id="0" name="Picture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460" y="3023302"/>
                        <a:ext cx="5304556" cy="871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181756"/>
              </p:ext>
            </p:extLst>
          </p:nvPr>
        </p:nvGraphicFramePr>
        <p:xfrm>
          <a:off x="3347864" y="4503543"/>
          <a:ext cx="3456384" cy="835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3" name="Equation" r:id="rId6" imgW="1625400" imgH="393480" progId="Equation.3">
                  <p:embed/>
                </p:oleObj>
              </mc:Choice>
              <mc:Fallback>
                <p:oleObj name="Equation" r:id="rId6" imgW="1625400" imgH="393480" progId="Equation.3">
                  <p:embed/>
                  <p:pic>
                    <p:nvPicPr>
                      <p:cNvPr id="0" name="Picture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4503543"/>
                        <a:ext cx="3456384" cy="835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033297"/>
              </p:ext>
            </p:extLst>
          </p:nvPr>
        </p:nvGraphicFramePr>
        <p:xfrm>
          <a:off x="3923928" y="5373216"/>
          <a:ext cx="12763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4" name="Equation" r:id="rId8" imgW="939600" imgH="419040" progId="Equation.3">
                  <p:embed/>
                </p:oleObj>
              </mc:Choice>
              <mc:Fallback>
                <p:oleObj name="Equation" r:id="rId8" imgW="939600" imgH="419040" progId="Equation.3">
                  <p:embed/>
                  <p:pic>
                    <p:nvPicPr>
                      <p:cNvPr id="0" name="Picture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373216"/>
                        <a:ext cx="127635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3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Equações Diferenciais de Primeira Ordem: </a:t>
            </a: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Integre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ambos os lados da equação encontrada 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obtemos: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Isole y(x): </a:t>
            </a: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914425"/>
              </p:ext>
            </p:extLst>
          </p:nvPr>
        </p:nvGraphicFramePr>
        <p:xfrm>
          <a:off x="3059832" y="3140323"/>
          <a:ext cx="37242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3" name="Equation" r:id="rId4" imgW="1447560" imgH="279360" progId="Equation.3">
                  <p:embed/>
                </p:oleObj>
              </mc:Choice>
              <mc:Fallback>
                <p:oleObj name="Equation" r:id="rId4" imgW="1447560" imgH="279360" progId="Equation.3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140323"/>
                        <a:ext cx="3724275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524523"/>
              </p:ext>
            </p:extLst>
          </p:nvPr>
        </p:nvGraphicFramePr>
        <p:xfrm>
          <a:off x="3347864" y="4221088"/>
          <a:ext cx="2753153" cy="118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4" name="Equation" r:id="rId6" imgW="1091880" imgH="469800" progId="Equation.3">
                  <p:embed/>
                </p:oleObj>
              </mc:Choice>
              <mc:Fallback>
                <p:oleObj name="Equation" r:id="rId6" imgW="1091880" imgH="469800" progId="Equation.3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4221088"/>
                        <a:ext cx="2753153" cy="11844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76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Aplicando ao nosso exemplo: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993718"/>
              </p:ext>
            </p:extLst>
          </p:nvPr>
        </p:nvGraphicFramePr>
        <p:xfrm>
          <a:off x="1935534" y="2312112"/>
          <a:ext cx="4940722" cy="3853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9" name="Equation" r:id="rId4" imgW="2019240" imgH="1574640" progId="Equation.3">
                  <p:embed/>
                </p:oleObj>
              </mc:Choice>
              <mc:Fallback>
                <p:oleObj name="Equation" r:id="rId4" imgW="2019240" imgH="1574640" progId="Equation.3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534" y="2312112"/>
                        <a:ext cx="4940722" cy="38531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3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1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resposta de sistemas LIT para uma entrada exponencial complexa é a mesma exponencial complexa com apenas uma mudança em amplitude: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Tempo contínuo:                                ,</a:t>
            </a:r>
          </a:p>
          <a:p>
            <a:pPr marL="1200150" lvl="2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Ø"/>
            </a:pP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Do módulo sobre sinais:</a:t>
            </a: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Tempo discreto:                                ,</a:t>
            </a:r>
          </a:p>
          <a:p>
            <a:pPr marL="1200150" lvl="2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Do módulo sobre sinais: 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sendo s e z números complexos. </a:t>
            </a:r>
          </a:p>
          <a:p>
            <a:pPr algn="just" eaLnBrk="1" hangingPunct="1"/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H(s) e H(z) são os fatores de amplitude complexa.</a:t>
            </a:r>
          </a:p>
          <a:p>
            <a:pPr algn="just" eaLnBrk="1" hangingPunct="1"/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Um sinal para o qual a saída do sistema é uma constante (possivelmente complexa) vezes a entrada é denominado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autofunção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do sistema, e o fator de amplitude é denominado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autovalor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do sistema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357430"/>
            <a:ext cx="2161263" cy="45961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434" y="3249870"/>
            <a:ext cx="2085326" cy="338294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7"/>
          <a:stretch/>
        </p:blipFill>
        <p:spPr bwMode="auto">
          <a:xfrm>
            <a:off x="3923359" y="3764919"/>
            <a:ext cx="908197" cy="20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00" y="2830528"/>
            <a:ext cx="979558" cy="24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2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v</a:t>
            </a:r>
            <a:r>
              <a:rPr lang="pt-BR" altLang="pt-BR" sz="1800" i="1" baseline="-25000" dirty="0" smtClean="0">
                <a:latin typeface="Verdana" pitchFamily="34" charset="0"/>
                <a:cs typeface="Times New Roman" pitchFamily="18" charset="0"/>
              </a:rPr>
              <a:t>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é um degrau, a resposta ao degrau é dada por,</a:t>
            </a:r>
            <a:endParaRPr lang="pt-BR" altLang="pt-BR" sz="1800" i="1" baseline="-250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918743"/>
              </p:ext>
            </p:extLst>
          </p:nvPr>
        </p:nvGraphicFramePr>
        <p:xfrm>
          <a:off x="1835696" y="1844824"/>
          <a:ext cx="4697841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4" name="Equation" r:id="rId4" imgW="2273040" imgH="1218960" progId="Equation.3">
                  <p:embed/>
                </p:oleObj>
              </mc:Choice>
              <mc:Fallback>
                <p:oleObj name="Equation" r:id="rId4" imgW="2273040" imgH="1218960" progId="Equation.3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844824"/>
                        <a:ext cx="4697841" cy="25202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321712"/>
              </p:ext>
            </p:extLst>
          </p:nvPr>
        </p:nvGraphicFramePr>
        <p:xfrm>
          <a:off x="1833984" y="4797152"/>
          <a:ext cx="4394200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5" name="Equation" r:id="rId6" imgW="2260440" imgH="698400" progId="Equation.3">
                  <p:embed/>
                </p:oleObj>
              </mc:Choice>
              <mc:Fallback>
                <p:oleObj name="Equation" r:id="rId6" imgW="2260440" imgH="698400" progId="Equation.3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984" y="4797152"/>
                        <a:ext cx="4394200" cy="1357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420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763688" y="3645024"/>
            <a:ext cx="2952328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Considerando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v</a:t>
            </a:r>
            <a:r>
              <a:rPr lang="pt-BR" altLang="pt-BR" sz="1800" i="1" baseline="-25000" dirty="0" smtClean="0">
                <a:latin typeface="Verdana" pitchFamily="34" charset="0"/>
                <a:cs typeface="Times New Roman" pitchFamily="18" charset="0"/>
              </a:rPr>
              <a:t>c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(0) = 0.</a:t>
            </a:r>
            <a:endParaRPr lang="pt-BR" altLang="pt-BR" sz="1800" i="1" baseline="-250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966403"/>
              </p:ext>
            </p:extLst>
          </p:nvPr>
        </p:nvGraphicFramePr>
        <p:xfrm>
          <a:off x="1835150" y="2440285"/>
          <a:ext cx="4252913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2" name="Equation" r:id="rId4" imgW="1879560" imgH="1079280" progId="Equation.3">
                  <p:embed/>
                </p:oleObj>
              </mc:Choice>
              <mc:Fallback>
                <p:oleObj name="Equation" r:id="rId4" imgW="1879560" imgH="1079280" progId="Equation.3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440285"/>
                        <a:ext cx="4252913" cy="242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060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degrau:</a:t>
            </a:r>
            <a:endParaRPr lang="pt-BR" altLang="pt-BR" sz="1800" i="1" baseline="-250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5" b="21271"/>
          <a:stretch/>
        </p:blipFill>
        <p:spPr bwMode="auto">
          <a:xfrm>
            <a:off x="1691680" y="2343932"/>
            <a:ext cx="6264696" cy="310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24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impulso. </a:t>
            </a:r>
          </a:p>
          <a:p>
            <a:pPr marL="742950" lvl="1" indent="-285750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um pulso retangular como entrada: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9" name="Picture 3" descr="f58"/>
          <p:cNvPicPr>
            <a:picLocks noChangeAspect="1" noChangeArrowheads="1"/>
          </p:cNvPicPr>
          <p:nvPr/>
        </p:nvPicPr>
        <p:blipFill rotWithShape="1">
          <a:blip r:embed="rId4">
            <a:lum bright="-3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2"/>
          <a:stretch/>
        </p:blipFill>
        <p:spPr bwMode="auto">
          <a:xfrm>
            <a:off x="4355505" y="3648448"/>
            <a:ext cx="3060700" cy="219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930305" y="3752876"/>
            <a:ext cx="630238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ym typeface="Symbol" pitchFamily="18" charset="2"/>
              </a:rPr>
              <a:t>1/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4895255" y="5594376"/>
            <a:ext cx="811213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sym typeface="Symbol" pitchFamily="18" charset="2"/>
              </a:rPr>
              <a:t>/2</a:t>
            </a:r>
            <a:endParaRPr lang="en-US" altLang="zh-TW"/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6109693" y="5594376"/>
            <a:ext cx="811213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sym typeface="Symbol" pitchFamily="18" charset="2"/>
              </a:rPr>
              <a:t></a:t>
            </a:r>
            <a:r>
              <a:rPr lang="en-US" altLang="zh-TW"/>
              <a:t>/2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92720"/>
              </p:ext>
            </p:extLst>
          </p:nvPr>
        </p:nvGraphicFramePr>
        <p:xfrm>
          <a:off x="2051720" y="3579838"/>
          <a:ext cx="2035175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3" name="Equation" r:id="rId5" imgW="1269449" imgH="444307" progId="Equation.DSMT4">
                  <p:embed/>
                </p:oleObj>
              </mc:Choice>
              <mc:Fallback>
                <p:oleObj name="Equation" r:id="rId5" imgW="1269449" imgH="444307" progId="Equation.DSMT4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579838"/>
                        <a:ext cx="2035175" cy="712788"/>
                      </a:xfrm>
                      <a:prstGeom prst="rect">
                        <a:avLst/>
                      </a:prstGeom>
                      <a:solidFill>
                        <a:srgbClr val="FEF6B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119687"/>
              </p:ext>
            </p:extLst>
          </p:nvPr>
        </p:nvGraphicFramePr>
        <p:xfrm>
          <a:off x="2031083" y="4345013"/>
          <a:ext cx="206533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4" name="Equation" r:id="rId7" imgW="1294838" imgH="444307" progId="Equation.DSMT4">
                  <p:embed/>
                </p:oleObj>
              </mc:Choice>
              <mc:Fallback>
                <p:oleObj name="Equation" r:id="rId7" imgW="1294838" imgH="444307" progId="Equation.DSMT4">
                  <p:embed/>
                  <p:pic>
                    <p:nvPicPr>
                      <p:cNvPr id="0" name="Picture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1083" y="4345013"/>
                        <a:ext cx="2065337" cy="708025"/>
                      </a:xfrm>
                      <a:prstGeom prst="rect">
                        <a:avLst/>
                      </a:prstGeom>
                      <a:solidFill>
                        <a:srgbClr val="FEF6B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350590"/>
              </p:ext>
            </p:extLst>
          </p:nvPr>
        </p:nvGraphicFramePr>
        <p:xfrm>
          <a:off x="6109693" y="3254054"/>
          <a:ext cx="220662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5" name="Equation" r:id="rId9" imgW="1384300" imgH="241300" progId="Equation.DSMT4">
                  <p:embed/>
                </p:oleObj>
              </mc:Choice>
              <mc:Fallback>
                <p:oleObj name="Equation" r:id="rId9" imgW="1384300" imgH="241300" progId="Equation.DSMT4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9693" y="3254054"/>
                        <a:ext cx="2206625" cy="385762"/>
                      </a:xfrm>
                      <a:prstGeom prst="rect">
                        <a:avLst/>
                      </a:prstGeom>
                      <a:solidFill>
                        <a:srgbClr val="C6EEFE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383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impulso. </a:t>
            </a:r>
          </a:p>
          <a:p>
            <a:pPr marL="742950" lvl="1" indent="-285750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a resposta do sistema aos degraus x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 e x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2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294201"/>
              </p:ext>
            </p:extLst>
          </p:nvPr>
        </p:nvGraphicFramePr>
        <p:xfrm>
          <a:off x="2318469" y="3364507"/>
          <a:ext cx="5300662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0" name="Equation" r:id="rId4" imgW="3314700" imgH="596900" progId="Equation.DSMT4">
                  <p:embed/>
                </p:oleObj>
              </mc:Choice>
              <mc:Fallback>
                <p:oleObj name="Equation" r:id="rId4" imgW="3314700" imgH="596900" progId="Equation.DSMT4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8469" y="3364507"/>
                        <a:ext cx="5300662" cy="952500"/>
                      </a:xfrm>
                      <a:prstGeom prst="rect">
                        <a:avLst/>
                      </a:prstGeom>
                      <a:solidFill>
                        <a:srgbClr val="FEF6B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807114"/>
              </p:ext>
            </p:extLst>
          </p:nvPr>
        </p:nvGraphicFramePr>
        <p:xfrm>
          <a:off x="2308944" y="4635152"/>
          <a:ext cx="53594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1" name="Equation" r:id="rId6" imgW="3352800" imgH="596900" progId="Equation.DSMT4">
                  <p:embed/>
                </p:oleObj>
              </mc:Choice>
              <mc:Fallback>
                <p:oleObj name="Equation" r:id="rId6" imgW="3352800" imgH="596900" progId="Equation.DSMT4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944" y="4635152"/>
                        <a:ext cx="5359400" cy="954088"/>
                      </a:xfrm>
                      <a:prstGeom prst="rect">
                        <a:avLst/>
                      </a:prstGeom>
                      <a:solidFill>
                        <a:srgbClr val="FEF6B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2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impulso. </a:t>
            </a:r>
          </a:p>
          <a:p>
            <a:pPr marL="742950" lvl="1" indent="-285750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a resposta do sistema aos degraus x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 e x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2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Sabemos que,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214161"/>
              </p:ext>
            </p:extLst>
          </p:nvPr>
        </p:nvGraphicFramePr>
        <p:xfrm>
          <a:off x="683568" y="3346533"/>
          <a:ext cx="7795585" cy="116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5" name="Equation" r:id="rId4" imgW="5448300" imgH="812800" progId="Equation.DSMT4">
                  <p:embed/>
                </p:oleObj>
              </mc:Choice>
              <mc:Fallback>
                <p:oleObj name="Equation" r:id="rId4" imgW="5448300" imgH="812800" progId="Equation.DSMT4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346533"/>
                        <a:ext cx="7795585" cy="1162587"/>
                      </a:xfrm>
                      <a:prstGeom prst="rect">
                        <a:avLst/>
                      </a:prstGeom>
                      <a:solidFill>
                        <a:srgbClr val="C6EEFE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652787"/>
              </p:ext>
            </p:extLst>
          </p:nvPr>
        </p:nvGraphicFramePr>
        <p:xfrm>
          <a:off x="3563888" y="5301208"/>
          <a:ext cx="176371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6" name="Equation" r:id="rId6" imgW="1104900" imgH="304800" progId="Equation.DSMT4">
                  <p:embed/>
                </p:oleObj>
              </mc:Choice>
              <mc:Fallback>
                <p:oleObj name="Equation" r:id="rId6" imgW="1104900" imgH="304800" progId="Equation.DSMT4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5301208"/>
                        <a:ext cx="1763712" cy="485775"/>
                      </a:xfrm>
                      <a:prstGeom prst="rect">
                        <a:avLst/>
                      </a:prstGeom>
                      <a:solidFill>
                        <a:srgbClr val="FEF6B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8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impulso. </a:t>
            </a:r>
          </a:p>
          <a:p>
            <a:pPr marL="742950" lvl="1" indent="-285750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Sabemos também que, dada uma função contínua z(t),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Assim,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090963"/>
              </p:ext>
            </p:extLst>
          </p:nvPr>
        </p:nvGraphicFramePr>
        <p:xfrm>
          <a:off x="3131840" y="2924944"/>
          <a:ext cx="3456384" cy="598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9" name="Equation" r:id="rId4" imgW="2641600" imgH="457200" progId="Equation.DSMT4">
                  <p:embed/>
                </p:oleObj>
              </mc:Choice>
              <mc:Fallback>
                <p:oleObj name="Equation" r:id="rId4" imgW="2641600" imgH="457200" progId="Equation.DSMT4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2924944"/>
                        <a:ext cx="3456384" cy="598395"/>
                      </a:xfrm>
                      <a:prstGeom prst="rect">
                        <a:avLst/>
                      </a:prstGeom>
                      <a:solidFill>
                        <a:srgbClr val="FEF6B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75505"/>
              </p:ext>
            </p:extLst>
          </p:nvPr>
        </p:nvGraphicFramePr>
        <p:xfrm>
          <a:off x="2483768" y="3933056"/>
          <a:ext cx="4994782" cy="22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0" name="Equation" r:id="rId6" imgW="3797300" imgH="1739900" progId="Equation.DSMT4">
                  <p:embed/>
                </p:oleObj>
              </mc:Choice>
              <mc:Fallback>
                <p:oleObj name="Equation" r:id="rId6" imgW="3797300" imgH="1739900" progId="Equation.DSMT4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3933056"/>
                        <a:ext cx="4994782" cy="2288948"/>
                      </a:xfrm>
                      <a:prstGeom prst="rect">
                        <a:avLst/>
                      </a:prstGeom>
                      <a:solidFill>
                        <a:srgbClr val="FEF6B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1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impulso. </a:t>
            </a:r>
          </a:p>
          <a:p>
            <a:pPr marL="742950" lvl="1" indent="-285750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436291"/>
              </p:ext>
            </p:extLst>
          </p:nvPr>
        </p:nvGraphicFramePr>
        <p:xfrm>
          <a:off x="2771800" y="3023370"/>
          <a:ext cx="4173760" cy="765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8" name="Equation" r:id="rId4" imgW="2145369" imgH="393529" progId="Equation.DSMT4">
                  <p:embed/>
                </p:oleObj>
              </mc:Choice>
              <mc:Fallback>
                <p:oleObj name="Equation" r:id="rId4" imgW="2145369" imgH="393529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3023370"/>
                        <a:ext cx="4173760" cy="765670"/>
                      </a:xfrm>
                      <a:prstGeom prst="rect">
                        <a:avLst/>
                      </a:prstGeom>
                      <a:solidFill>
                        <a:srgbClr val="C6EEFE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79"/>
          <a:stretch/>
        </p:blipFill>
        <p:spPr bwMode="auto">
          <a:xfrm>
            <a:off x="2483768" y="4077072"/>
            <a:ext cx="4643438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6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4800724" y="5004867"/>
            <a:ext cx="2808312" cy="944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em frequência,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20889"/>
            <a:ext cx="7115172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63491"/>
            <a:ext cx="77438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13" y="4564510"/>
            <a:ext cx="1602060" cy="880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60032" y="5022191"/>
                <a:ext cx="2808312" cy="846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i="1" dirty="0" smtClean="0"/>
                  <a:t>H(jw)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pt-BR" sz="3200" b="0" i="1" smtClean="0">
                            <a:latin typeface="Cambria Math"/>
                          </a:rPr>
                          <m:t>1+</m:t>
                        </m:r>
                        <m:r>
                          <a:rPr lang="pt-BR" sz="3200" b="0" i="1" smtClean="0">
                            <a:latin typeface="Cambria Math"/>
                          </a:rPr>
                          <m:t>𝑅𝐶𝑗𝑤</m:t>
                        </m:r>
                      </m:den>
                    </m:f>
                  </m:oMath>
                </a14:m>
                <a:endParaRPr lang="pt-BR" sz="320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022191"/>
                <a:ext cx="2808312" cy="846065"/>
              </a:xfrm>
              <a:prstGeom prst="rect">
                <a:avLst/>
              </a:prstGeom>
              <a:blipFill rotWithShape="1">
                <a:blip r:embed="rId6"/>
                <a:stretch>
                  <a:fillRect l="-5423" b="-21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em frequência,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8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4" r="5310" b="6493"/>
          <a:stretch/>
        </p:blipFill>
        <p:spPr bwMode="auto">
          <a:xfrm>
            <a:off x="2195736" y="2374141"/>
            <a:ext cx="4696172" cy="386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0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Vamos considerar um sistema LIT de tempo </a:t>
            </a:r>
            <a:r>
              <a:rPr lang="pt-BR" altLang="pt-BR" sz="1800" b="1" dirty="0" smtClean="0">
                <a:latin typeface="Verdana" pitchFamily="34" charset="0"/>
                <a:cs typeface="Times New Roman" pitchFamily="18" charset="0"/>
              </a:rPr>
              <a:t>contínuo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 resposta ao impulso h(t). 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uma entrada x(t) = e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st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podemos determinar a saída do sistema com a integral de convolução: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 constante H(s) para um valor específico de s é, então, o autovalor associado à autofunção e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st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60" y="2809064"/>
            <a:ext cx="2964229" cy="145996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59" y="4431286"/>
            <a:ext cx="3029377" cy="72590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96" y="2852936"/>
            <a:ext cx="1726419" cy="47306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96" y="3424332"/>
            <a:ext cx="2703637" cy="799313"/>
          </a:xfrm>
          <a:prstGeom prst="rect">
            <a:avLst/>
          </a:prstGeom>
        </p:spPr>
      </p:pic>
      <p:cxnSp>
        <p:nvCxnSpPr>
          <p:cNvPr id="17" name="Conector reto 16"/>
          <p:cNvCxnSpPr/>
          <p:nvPr/>
        </p:nvCxnSpPr>
        <p:spPr bwMode="auto">
          <a:xfrm>
            <a:off x="4860032" y="2924944"/>
            <a:ext cx="0" cy="22322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4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passa-altas RC.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120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816412" cy="253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390488"/>
              </p:ext>
            </p:extLst>
          </p:nvPr>
        </p:nvGraphicFramePr>
        <p:xfrm>
          <a:off x="1001713" y="2357438"/>
          <a:ext cx="7118350" cy="360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3" name="Equation" r:id="rId5" imgW="2857320" imgH="1447560" progId="Equation.3">
                  <p:embed/>
                </p:oleObj>
              </mc:Choice>
              <mc:Fallback>
                <p:oleObj name="Equation" r:id="rId5" imgW="2857320" imgH="144756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2357438"/>
                        <a:ext cx="7118350" cy="3608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421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passa-altas RC.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121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816412" cy="253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220852"/>
              </p:ext>
            </p:extLst>
          </p:nvPr>
        </p:nvGraphicFramePr>
        <p:xfrm>
          <a:off x="1319213" y="2278063"/>
          <a:ext cx="5886450" cy="367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9" name="Equation" r:id="rId5" imgW="2361960" imgH="1473120" progId="Equation.3">
                  <p:embed/>
                </p:oleObj>
              </mc:Choice>
              <mc:Fallback>
                <p:oleObj name="Equation" r:id="rId5" imgW="2361960" imgH="147312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2278063"/>
                        <a:ext cx="5886450" cy="3671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33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passa-altas RC.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122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2910036"/>
            <a:ext cx="3816412" cy="253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224267"/>
              </p:ext>
            </p:extLst>
          </p:nvPr>
        </p:nvGraphicFramePr>
        <p:xfrm>
          <a:off x="1106710" y="2091605"/>
          <a:ext cx="5697538" cy="284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3" name="Equation" r:id="rId5" imgW="2286000" imgH="1143000" progId="Equation.3">
                  <p:embed/>
                </p:oleObj>
              </mc:Choice>
              <mc:Fallback>
                <p:oleObj name="Equation" r:id="rId5" imgW="2286000" imgH="11430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710" y="2091605"/>
                        <a:ext cx="5697538" cy="284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20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passa-altas RC.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123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0" b="58333"/>
          <a:stretch/>
        </p:blipFill>
        <p:spPr bwMode="auto">
          <a:xfrm>
            <a:off x="1123721" y="2222500"/>
            <a:ext cx="6616631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423586"/>
              </p:ext>
            </p:extLst>
          </p:nvPr>
        </p:nvGraphicFramePr>
        <p:xfrm>
          <a:off x="4864085" y="1904876"/>
          <a:ext cx="714654" cy="317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0" name="Equation" r:id="rId5" imgW="457200" imgH="203040" progId="Equation.3">
                  <p:embed/>
                </p:oleObj>
              </mc:Choice>
              <mc:Fallback>
                <p:oleObj name="Equation" r:id="rId5" imgW="457200" imgH="203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085" y="1904876"/>
                        <a:ext cx="714654" cy="3176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9" b="8181"/>
          <a:stretch/>
        </p:blipFill>
        <p:spPr bwMode="auto">
          <a:xfrm>
            <a:off x="1123720" y="4292054"/>
            <a:ext cx="6616631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017258"/>
              </p:ext>
            </p:extLst>
          </p:nvPr>
        </p:nvGraphicFramePr>
        <p:xfrm>
          <a:off x="4847962" y="3975100"/>
          <a:ext cx="892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1" name="Equation" r:id="rId7" imgW="571320" imgH="203040" progId="Equation.3">
                  <p:embed/>
                </p:oleObj>
              </mc:Choice>
              <mc:Fallback>
                <p:oleObj name="Equation" r:id="rId7" imgW="571320" imgH="203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962" y="3975100"/>
                        <a:ext cx="892175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24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passa-altas RC.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124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27" y="2348880"/>
            <a:ext cx="49720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82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o equivalente em tempo discreto, </a:t>
            </a:r>
            <a:r>
              <a:rPr lang="pt-BR" altLang="pt-BR" sz="1800" smtClean="0">
                <a:latin typeface="Verdana" pitchFamily="34" charset="0"/>
                <a:cs typeface="Times New Roman" pitchFamily="18" charset="0"/>
              </a:rPr>
              <a:t>estudar a seção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3.11 do livro.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125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82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Vamos considerar um sistema LIT de tempo </a:t>
            </a:r>
            <a:r>
              <a:rPr lang="pt-BR" altLang="pt-BR" sz="1800" b="1" dirty="0" smtClean="0">
                <a:latin typeface="Verdana" pitchFamily="34" charset="0"/>
                <a:cs typeface="Times New Roman" pitchFamily="18" charset="0"/>
              </a:rPr>
              <a:t>discreto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resposta ao impulso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h[n]. 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Para uma entrada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x[n]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=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z</a:t>
            </a:r>
            <a:r>
              <a:rPr lang="pt-BR" altLang="pt-BR" sz="1800" baseline="30000" dirty="0" err="1">
                <a:latin typeface="Verdana" pitchFamily="34" charset="0"/>
                <a:cs typeface="Times New Roman" pitchFamily="18" charset="0"/>
              </a:rPr>
              <a:t>n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podemos determinar a saída do sistema com 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soma de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convolução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constante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H(z)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para um valor específico de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z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é, então, o autovalor associado à autofunção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z</a:t>
            </a:r>
            <a:r>
              <a:rPr lang="pt-BR" altLang="pt-BR" sz="1800" baseline="30000" dirty="0" err="1" smtClean="0">
                <a:latin typeface="Verdana" pitchFamily="34" charset="0"/>
                <a:cs typeface="Times New Roman" pitchFamily="18" charset="0"/>
              </a:rPr>
              <a:t>n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140968"/>
            <a:ext cx="3921093" cy="1584176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 bwMode="auto">
          <a:xfrm>
            <a:off x="5220072" y="3068960"/>
            <a:ext cx="0" cy="195058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584" y="3837749"/>
            <a:ext cx="2265784" cy="820334"/>
          </a:xfrm>
          <a:prstGeom prst="rect">
            <a:avLst/>
          </a:prstGeom>
        </p:spPr>
      </p:pic>
      <p:pic>
        <p:nvPicPr>
          <p:cNvPr id="12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584" y="3140968"/>
            <a:ext cx="1547192" cy="38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Utilidade de se decompor sinais mais genéricos em termos de autofunções: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o sinal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Da propriedade da autofunção, podemos calcular a resposta a cada exponencial separadamente,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Pela superposição,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20" y="2162288"/>
            <a:ext cx="3355116" cy="39965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414784"/>
            <a:ext cx="2508194" cy="116634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526" y="5354015"/>
            <a:ext cx="5928917" cy="3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Em resumo, se a entrada para um sistema LIT de tempo contínuo for representada como uma combinação linear de exponenciais complexas, ou seja, se,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 a saída será,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que é uma expressão conveniente para a resposta de sistemas LIT.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Analogamente,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015" y="2276872"/>
            <a:ext cx="2160240" cy="80825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212976"/>
            <a:ext cx="2825855" cy="91605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664" y="5415587"/>
            <a:ext cx="2125216" cy="69920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442627"/>
            <a:ext cx="2637348" cy="672163"/>
          </a:xfrm>
          <a:prstGeom prst="rect">
            <a:avLst/>
          </a:prstGeom>
        </p:spPr>
      </p:pic>
      <p:cxnSp>
        <p:nvCxnSpPr>
          <p:cNvPr id="18" name="Conector de seta reta 17"/>
          <p:cNvCxnSpPr/>
          <p:nvPr/>
        </p:nvCxnSpPr>
        <p:spPr bwMode="auto">
          <a:xfrm>
            <a:off x="3851920" y="5765188"/>
            <a:ext cx="1080120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8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 1: considere um sistema LIT para o qual a entrada x(t) e saída y(t) estão relacionadas por um atraso igual a 3, ou seja,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a entrada do sistema for                  , determine H(j2).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0690" b="12661"/>
          <a:stretch/>
        </p:blipFill>
        <p:spPr>
          <a:xfrm>
            <a:off x="3203848" y="1960342"/>
            <a:ext cx="1872208" cy="26599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564" y="2376779"/>
            <a:ext cx="1415638" cy="4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5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 1: considere um sistema LIT para o qual a entrada x(t) e saída y(t) estão relacionadas por um atraso igual a 3, ou seja,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a entrada do sistema for                   , então,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e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Por outro lado, sabemos que                         . E H(s)?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0690" b="12661"/>
          <a:stretch/>
        </p:blipFill>
        <p:spPr>
          <a:xfrm>
            <a:off x="3203848" y="1960342"/>
            <a:ext cx="1872208" cy="26599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69" y="3578248"/>
            <a:ext cx="1918355" cy="31670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351" y="2892404"/>
            <a:ext cx="3473729" cy="53540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3022399"/>
            <a:ext cx="1721745" cy="334593"/>
          </a:xfrm>
          <a:prstGeom prst="rect">
            <a:avLst/>
          </a:prstGeom>
        </p:spPr>
      </p:pic>
      <p:pic>
        <p:nvPicPr>
          <p:cNvPr id="12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564" y="2376779"/>
            <a:ext cx="1415638" cy="4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 1: considere um sistema LIT para o qual a entrada x(t) e saída y(t) estão relacionadas por um atraso igual a 3, ou seja,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a entrada do sistema for                   , então,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e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Por outro lado, sabemos que                         . Logo,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 H(j2) vale?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0690" b="12661"/>
          <a:stretch/>
        </p:blipFill>
        <p:spPr>
          <a:xfrm>
            <a:off x="3203848" y="1960342"/>
            <a:ext cx="1872208" cy="26599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69" y="3578248"/>
            <a:ext cx="1918355" cy="31670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351" y="2892404"/>
            <a:ext cx="3473729" cy="53540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44" y="4022601"/>
            <a:ext cx="4680520" cy="91856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3022399"/>
            <a:ext cx="1721745" cy="334593"/>
          </a:xfrm>
          <a:prstGeom prst="rect">
            <a:avLst/>
          </a:prstGeom>
        </p:spPr>
      </p:pic>
      <p:pic>
        <p:nvPicPr>
          <p:cNvPr id="14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3564" y="2376779"/>
            <a:ext cx="1415638" cy="4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 1: considere um sistema LIT para o qual a entrada x(t) e saída y(t) estão relacionadas por um atraso igual a 3, ou seja,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a entrada do sistema for                   , então,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e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Por outro lado,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sabemos que                         . Logo,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0690" b="12661"/>
          <a:stretch/>
        </p:blipFill>
        <p:spPr>
          <a:xfrm>
            <a:off x="3203848" y="1960342"/>
            <a:ext cx="1872208" cy="26599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351" y="2892404"/>
            <a:ext cx="3473729" cy="53540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4022601"/>
            <a:ext cx="4680520" cy="918567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838" y="5483537"/>
            <a:ext cx="1872208" cy="3638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3022399"/>
            <a:ext cx="1721745" cy="334593"/>
          </a:xfrm>
          <a:prstGeom prst="rect">
            <a:avLst/>
          </a:prstGeom>
        </p:spPr>
      </p:pic>
      <p:pic>
        <p:nvPicPr>
          <p:cNvPr id="14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564" y="2376779"/>
            <a:ext cx="1415638" cy="425357"/>
          </a:xfrm>
          <a:prstGeom prst="rect">
            <a:avLst/>
          </a:prstGeom>
        </p:spPr>
      </p:pic>
      <p:pic>
        <p:nvPicPr>
          <p:cNvPr id="15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869" y="3578248"/>
            <a:ext cx="1918355" cy="3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93738" y="1600200"/>
            <a:ext cx="7786687" cy="45259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ctr">
              <a:buFontTx/>
              <a:buNone/>
              <a:defRPr/>
            </a:pP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2800" b="1" dirty="0" err="1" smtClean="0">
                <a:latin typeface="Verdana" pitchFamily="34" charset="0"/>
              </a:rPr>
              <a:t>Módulo</a:t>
            </a:r>
            <a:r>
              <a:rPr lang="en-US" sz="2800" b="1" dirty="0" smtClean="0">
                <a:latin typeface="Verdana" pitchFamily="34" charset="0"/>
              </a:rPr>
              <a:t> 05 – </a:t>
            </a:r>
            <a:r>
              <a:rPr lang="en-US" sz="2800" b="1" dirty="0" err="1" smtClean="0">
                <a:latin typeface="Verdana" pitchFamily="34" charset="0"/>
              </a:rPr>
              <a:t>Representação</a:t>
            </a:r>
            <a:r>
              <a:rPr lang="en-US" sz="2800" b="1" dirty="0" smtClean="0">
                <a:latin typeface="Verdana" pitchFamily="34" charset="0"/>
              </a:rPr>
              <a:t> de </a:t>
            </a:r>
            <a:r>
              <a:rPr lang="en-US" sz="2800" b="1" dirty="0" err="1" smtClean="0">
                <a:latin typeface="Verdana" pitchFamily="34" charset="0"/>
              </a:rPr>
              <a:t>Sinais</a:t>
            </a:r>
            <a:r>
              <a:rPr lang="en-US" sz="2800" b="1" dirty="0" smtClean="0">
                <a:latin typeface="Verdana" pitchFamily="34" charset="0"/>
              </a:rPr>
              <a:t> </a:t>
            </a:r>
            <a:r>
              <a:rPr lang="en-US" sz="2800" b="1" dirty="0" err="1" smtClean="0">
                <a:latin typeface="Verdana" pitchFamily="34" charset="0"/>
              </a:rPr>
              <a:t>Periódicos</a:t>
            </a:r>
            <a:r>
              <a:rPr lang="en-US" sz="2800" b="1" dirty="0" smtClean="0">
                <a:latin typeface="Verdana" pitchFamily="34" charset="0"/>
              </a:rPr>
              <a:t> </a:t>
            </a:r>
            <a:r>
              <a:rPr lang="en-US" sz="2800" b="1" dirty="0" err="1" smtClean="0">
                <a:latin typeface="Verdana" pitchFamily="34" charset="0"/>
              </a:rPr>
              <a:t>em</a:t>
            </a:r>
            <a:r>
              <a:rPr lang="en-US" sz="2800" b="1" dirty="0" smtClean="0">
                <a:latin typeface="Verdana" pitchFamily="34" charset="0"/>
              </a:rPr>
              <a:t> </a:t>
            </a:r>
            <a:r>
              <a:rPr lang="en-US" sz="2800" b="1" dirty="0" err="1" smtClean="0">
                <a:latin typeface="Verdana" pitchFamily="34" charset="0"/>
              </a:rPr>
              <a:t>Série</a:t>
            </a:r>
            <a:r>
              <a:rPr lang="en-US" sz="2800" b="1" dirty="0" smtClean="0">
                <a:latin typeface="Verdana" pitchFamily="34" charset="0"/>
              </a:rPr>
              <a:t> de Fourier</a:t>
            </a:r>
            <a:endParaRPr lang="en-US" sz="12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 1: considere um sistema LIT para o qual a entrada x(t) e saída y(t) estão relacionadas por um atraso igual a 3, ou seja,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a entrada do sistema for                   , então,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e 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Por outro lado, sabemos que                         . Logo,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0690" b="12661"/>
          <a:stretch/>
        </p:blipFill>
        <p:spPr>
          <a:xfrm>
            <a:off x="3203848" y="1960342"/>
            <a:ext cx="1872208" cy="26599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69" y="3578248"/>
            <a:ext cx="1918355" cy="31670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351" y="2892404"/>
            <a:ext cx="3473729" cy="53540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44" y="4022601"/>
            <a:ext cx="4680520" cy="918567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6838" y="5483537"/>
            <a:ext cx="1872208" cy="363833"/>
          </a:xfrm>
          <a:prstGeom prst="rect">
            <a:avLst/>
          </a:prstGeom>
        </p:spPr>
      </p:pic>
      <p:cxnSp>
        <p:nvCxnSpPr>
          <p:cNvPr id="8" name="Conector Angulado 7"/>
          <p:cNvCxnSpPr>
            <a:stCxn id="21" idx="3"/>
            <a:endCxn id="22" idx="3"/>
          </p:cNvCxnSpPr>
          <p:nvPr/>
        </p:nvCxnSpPr>
        <p:spPr bwMode="auto">
          <a:xfrm flipV="1">
            <a:off x="5629046" y="3189696"/>
            <a:ext cx="1816827" cy="2475758"/>
          </a:xfrm>
          <a:prstGeom prst="bentConnector3">
            <a:avLst>
              <a:gd name="adj1" fmla="val 112582"/>
            </a:avLst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2" name="Imagem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3022399"/>
            <a:ext cx="1721745" cy="334593"/>
          </a:xfrm>
          <a:prstGeom prst="rect">
            <a:avLst/>
          </a:prstGeom>
        </p:spPr>
      </p:pic>
      <p:pic>
        <p:nvPicPr>
          <p:cNvPr id="15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3564" y="2376779"/>
            <a:ext cx="1415638" cy="4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o sinal de entrada x(t) = cos(4t) + cos(7t).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Calcule os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autovalores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do sistema. E a partir deles e das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autofunções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eles associadas, determine </a:t>
            </a:r>
            <a:r>
              <a:rPr lang="pt-BR" altLang="pt-BR" sz="1800" smtClean="0">
                <a:latin typeface="Verdana" pitchFamily="34" charset="0"/>
                <a:cs typeface="Times New Roman" pitchFamily="18" charset="0"/>
              </a:rPr>
              <a:t>sua saída.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9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o sinal de entrada x(t) = cos(4t) + cos(7t).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saída será y(t) = cos(4(t-3))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+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cos(7(t-3)).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Usando a relação de Euler em x(t),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saída é,                  </a:t>
            </a:r>
            <a:r>
              <a:rPr lang="pt-BR" altLang="pt-BR" sz="1200" dirty="0" smtClean="0">
                <a:latin typeface="Verdana" pitchFamily="34" charset="0"/>
                <a:cs typeface="Times New Roman" pitchFamily="18" charset="0"/>
              </a:rPr>
              <a:t>           </a:t>
            </a:r>
            <a:r>
              <a:rPr lang="pt-BR" altLang="pt-BR" sz="1400" dirty="0" smtClean="0">
                <a:latin typeface="Verdana" pitchFamily="34" charset="0"/>
                <a:cs typeface="Times New Roman" pitchFamily="18" charset="0"/>
              </a:rPr>
              <a:t>H(S)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760" y="2906035"/>
            <a:ext cx="4573488" cy="59497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48" y="3975748"/>
            <a:ext cx="7334076" cy="69754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62" y="4795170"/>
            <a:ext cx="6923484" cy="9380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2699792" y="3789040"/>
            <a:ext cx="1656184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>
            <a:off x="3890020" y="3933056"/>
            <a:ext cx="648072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4754116" y="3933056"/>
            <a:ext cx="792088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932040" y="3789040"/>
            <a:ext cx="216024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4638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Vimos que um sinal é periódico se existe um valor positivo T, tal que,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todo t.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período fundamental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 x(t) é o mínimo valor positivo de T para o qual o qual a equação acima é satisfeita.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nos referimos a 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=2</a:t>
            </a:r>
            <a:r>
              <a:rPr lang="el-GR" altLang="pt-BR" sz="2000" dirty="0" smtClean="0">
                <a:latin typeface="+mn-lt"/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/T como a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freqüência fundamental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Falamos também dos sinais periódicos,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e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Ambos são periódicos com freqüência fundamental 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período fundamental T = 2</a:t>
            </a:r>
            <a:r>
              <a:rPr lang="el-GR" altLang="pt-BR" sz="20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/w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.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1785926"/>
            <a:ext cx="1857388" cy="32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46" y="4857760"/>
            <a:ext cx="2247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6016" y="4799022"/>
            <a:ext cx="21336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61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/>
          <a:srcRect r="87654"/>
          <a:stretch/>
        </p:blipFill>
        <p:spPr bwMode="auto">
          <a:xfrm>
            <a:off x="1432223" y="3520255"/>
            <a:ext cx="670285" cy="41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Associado ao sinal exponencial                  está o conjunto de exponenciais complexas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harmonicamente relacionadas:</a:t>
            </a: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Cada um desses sinais tem uma frequência fundamental que é um múltiplo de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e, portanto, cada um é periódico com período T (embora, para |k|≥2, o período fundamental de          seja uma fração de T).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Logo, uma combinação linear de exponenciais complexas harmonicamente relacionadas na forma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também é periódica com período 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l="6696" r="9597"/>
          <a:stretch>
            <a:fillRect/>
          </a:stretch>
        </p:blipFill>
        <p:spPr bwMode="auto">
          <a:xfrm>
            <a:off x="4905377" y="1289035"/>
            <a:ext cx="1296263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2214554"/>
            <a:ext cx="5429288" cy="41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713" y="4797152"/>
            <a:ext cx="4714573" cy="8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 bwMode="auto">
          <a:xfrm>
            <a:off x="987779" y="4653136"/>
            <a:ext cx="7224713" cy="943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k = 0, o termo na equação anterior é constante.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Os termos para k = ± 1 possuem frequência fundamental igual a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são coletivamente chamados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componentes fundamentais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componentes de primeira harmônica.</a:t>
            </a:r>
          </a:p>
          <a:p>
            <a:pPr algn="just" eaLnBrk="1" hangingPunct="1">
              <a:buFontTx/>
              <a:buChar char="•"/>
            </a:pP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Os termos para k = ±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2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possuem frequência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igual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2w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e são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denominados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componentes </a:t>
            </a:r>
            <a:r>
              <a:rPr lang="pt-BR" altLang="pt-BR" sz="1800" i="1" dirty="0">
                <a:latin typeface="Verdana" pitchFamily="34" charset="0"/>
                <a:cs typeface="Times New Roman" pitchFamily="18" charset="0"/>
              </a:rPr>
              <a:t>de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segunda </a:t>
            </a:r>
            <a:r>
              <a:rPr lang="pt-BR" altLang="pt-BR" sz="1800" i="1" dirty="0">
                <a:latin typeface="Verdana" pitchFamily="34" charset="0"/>
                <a:cs typeface="Times New Roman" pitchFamily="18" charset="0"/>
              </a:rPr>
              <a:t>harmônica.</a:t>
            </a:r>
          </a:p>
          <a:p>
            <a:pPr algn="just" eaLnBrk="1" hangingPunct="1">
              <a:buFontTx/>
              <a:buChar char="•"/>
            </a:pP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Geralmente, os componentes para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k = ±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N são denominados componentes de de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n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-ésima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harmônica.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representação de um sinal periódico na forma da equação apresentada no slide anterior é denominada representação por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Série de Fourier.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Exemplo: considere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sendo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rcRect r="1340"/>
          <a:stretch>
            <a:fillRect/>
          </a:stretch>
        </p:blipFill>
        <p:spPr>
          <a:xfrm>
            <a:off x="3417773" y="1751551"/>
            <a:ext cx="2654425" cy="93278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915" y="3174809"/>
            <a:ext cx="1690655" cy="27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4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Reescrevendo a equação e agrupando cada um dos componentes harmônicos que possuem a mesma frequência fundamental,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Usando a relação de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Euler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Esse é um exemplo de uma forma alternativa para a série de Fourier.</a:t>
            </a:r>
          </a:p>
          <a:p>
            <a:pPr algn="r" eaLnBrk="1" hangingPunct="1"/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 typeface="Arial" pitchFamily="34" charset="0"/>
              <a:buChar char="•"/>
            </a:pP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 Ver exemplo: SerieFourierProg1.m.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t="4255"/>
          <a:stretch/>
        </p:blipFill>
        <p:spPr>
          <a:xfrm>
            <a:off x="1445058" y="2240720"/>
            <a:ext cx="6608557" cy="162032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016" y="4281449"/>
            <a:ext cx="5760640" cy="8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38" y="1173187"/>
            <a:ext cx="5264150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Graficamente:</a:t>
            </a:r>
          </a:p>
        </p:txBody>
      </p:sp>
    </p:spTree>
    <p:extLst>
      <p:ext uri="{BB962C8B-B14F-4D97-AF65-F5344CB8AC3E}">
        <p14:creationId xmlns:p14="http://schemas.microsoft.com/office/powerpoint/2010/main" val="1924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Especificamente, suponha que x(t) seja real e possa ser representado na forma da equação abaixo: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.</a:t>
            </a: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 como x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 = x(t), obtemos, 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Substituindo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por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–k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no somatório, temos,</a:t>
            </a:r>
          </a:p>
          <a:p>
            <a:pPr algn="just" eaLnBrk="1" hangingPunct="1">
              <a:buFontTx/>
              <a:buChar char="•"/>
            </a:pP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                                                       .</a:t>
            </a:r>
          </a:p>
          <a:p>
            <a:pPr algn="just" eaLnBrk="1" hangingPunct="1"/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 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Isso impõe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a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-k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ou, equivalentemente, a</a:t>
            </a: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=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-k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eaLnBrk="1" hangingPunct="1"/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Note que esse é o caso do exemplo anterior, onde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= a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-k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r="47848"/>
          <a:stretch/>
        </p:blipFill>
        <p:spPr>
          <a:xfrm>
            <a:off x="3597548" y="1988840"/>
            <a:ext cx="1974696" cy="66964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3164205"/>
            <a:ext cx="2160240" cy="6968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4221088"/>
            <a:ext cx="2080363" cy="6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No módulo anterior estudamos a representação e a análise dos sistemas LIT por meio da convolução.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Os sinais foram representados como combinações lineares de impulsos deslocados.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Nesse e nos próximos capítulos, vamos explorara um representação alternativa para sinais e sistemas LIT.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Também nesse módulo, o ponto de partida para nossa discussão será o desenvolvimento de uma representação dos sinais como combinações lineares de um conjunto de sinais básicos.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essa representação alternativa, utilizaremos exponenciais complexas.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1. Introdução e Perspectiva Histórica</a:t>
            </a:r>
          </a:p>
        </p:txBody>
      </p:sp>
    </p:spTree>
    <p:extLst>
      <p:ext uri="{BB962C8B-B14F-4D97-AF65-F5344CB8AC3E}">
        <p14:creationId xmlns:p14="http://schemas.microsoft.com/office/powerpoint/2010/main" val="29926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2"/>
          <p:cNvSpPr/>
          <p:nvPr/>
        </p:nvSpPr>
        <p:spPr bwMode="auto">
          <a:xfrm>
            <a:off x="2483768" y="5070244"/>
            <a:ext cx="4176463" cy="10484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obter as formas alternativas da Série de Fourier, primeiro reescrevemos,</a:t>
            </a: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Substituindo,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-k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 a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Como as duas partes no somatório são conjugados complexos uma da outra, podemos escrever,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988840"/>
            <a:ext cx="5342660" cy="91886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891" y="3407225"/>
            <a:ext cx="5305465" cy="9578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550245" y="5116852"/>
            <a:ext cx="4043509" cy="95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 bwMode="auto">
          <a:xfrm>
            <a:off x="1638300" y="4725144"/>
            <a:ext cx="6030044" cy="11521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for expresso na forma polar como,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 seja,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934072"/>
            <a:ext cx="1944216" cy="4868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780" y="2924944"/>
            <a:ext cx="5700440" cy="110109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950" y="4766097"/>
            <a:ext cx="5389354" cy="10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6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 bwMode="auto">
          <a:xfrm>
            <a:off x="1365548" y="3568859"/>
            <a:ext cx="6750407" cy="11521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Uma outra forma para a Série de Fourier de sinais periódicos em tempo contínuo pode ser obtida escrevendo-se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na forma retangular,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B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+jC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</a:t>
            </a: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sendo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B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C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ambos reais. Assim, 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Assim, para funções periódicas reais, a Série de Fourier em termos de exponenciais complexas é matematicamente equivalente a qualquer uma das duas formas anteriores que usam funções trigonométricas.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632359"/>
            <a:ext cx="6395141" cy="104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Supondo que um determinado sinal possa ser representado como a série da equação abaixo,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precisamos de um procedimento para determinar os coeficientes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Primeiro, multiplicamos ambos os lados por                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r="49303"/>
          <a:stretch/>
        </p:blipFill>
        <p:spPr>
          <a:xfrm>
            <a:off x="3122342" y="2132856"/>
            <a:ext cx="2889818" cy="100811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972" y="4701374"/>
            <a:ext cx="5094316" cy="112162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/>
          <a:srcRect l="11242" t="17311" r="68431" b="42297"/>
          <a:stretch/>
        </p:blipFill>
        <p:spPr>
          <a:xfrm>
            <a:off x="6408940" y="3933056"/>
            <a:ext cx="1152128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3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Depois, integramos de 0 a T = 2</a:t>
            </a:r>
            <a:r>
              <a:rPr lang="el-GR" altLang="pt-BR" sz="1800" dirty="0" smtClean="0">
                <a:cs typeface="Times New Roman" panose="02020603050405020304" pitchFamily="18" charset="0"/>
              </a:rPr>
              <a:t>π</a:t>
            </a:r>
            <a:r>
              <a:rPr lang="pt-BR" altLang="pt-BR" sz="1800" dirty="0" smtClean="0">
                <a:cs typeface="Times New Roman" panose="02020603050405020304" pitchFamily="18" charset="0"/>
              </a:rPr>
              <a:t>/w</a:t>
            </a:r>
            <a:r>
              <a:rPr lang="pt-BR" altLang="pt-BR" sz="1800" baseline="-25000" dirty="0" smtClean="0">
                <a:cs typeface="Times New Roman" panose="02020603050405020304" pitchFamily="18" charset="0"/>
              </a:rPr>
              <a:t>0 </a:t>
            </a:r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(um período)</a:t>
            </a:r>
            <a:r>
              <a:rPr lang="pt-BR" altLang="pt-BR" sz="1800" dirty="0" smtClean="0"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Trocando a ordem da integração e do somatório,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Realizando a integral entre colchetes,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96" y="1916832"/>
            <a:ext cx="6048672" cy="96028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65" y="3472798"/>
            <a:ext cx="6416531" cy="1036322"/>
          </a:xfrm>
          <a:prstGeom prst="rect">
            <a:avLst/>
          </a:prstGeom>
        </p:spPr>
      </p:pic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529657"/>
              </p:ext>
            </p:extLst>
          </p:nvPr>
        </p:nvGraphicFramePr>
        <p:xfrm>
          <a:off x="993717" y="5097363"/>
          <a:ext cx="73628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7" name="Image" r:id="rId6" imgW="9815873" imgH="1231746" progId="">
                  <p:embed/>
                </p:oleObj>
              </mc:Choice>
              <mc:Fallback>
                <p:oleObj name="Image" r:id="rId6" imgW="9815873" imgH="1231746" progId="">
                  <p:embed/>
                  <p:pic>
                    <p:nvPicPr>
                      <p:cNvPr id="11" name="Objeto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17" y="5097363"/>
                        <a:ext cx="7362825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94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Realizando a integral entre colchetes,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Para </a:t>
            </a:r>
            <a:r>
              <a:rPr lang="pt-BR" altLang="pt-BR" sz="1800" dirty="0" err="1" smtClean="0">
                <a:latin typeface="Verdana" pitchFamily="34" charset="0"/>
                <a:cs typeface="Times New Roman" panose="02020603050405020304" pitchFamily="18" charset="0"/>
              </a:rPr>
              <a:t>k≠n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, cos((k-n)w</a:t>
            </a:r>
            <a:r>
              <a:rPr lang="pt-BR" altLang="pt-BR" sz="1800" baseline="-25000" dirty="0" smtClean="0">
                <a:latin typeface="Verdana" pitchFamily="34" charset="0"/>
                <a:cs typeface="Times New Roman" panose="02020603050405020304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t) e </a:t>
            </a:r>
            <a:r>
              <a:rPr lang="pt-BR" altLang="pt-BR" sz="1800" dirty="0" err="1" smtClean="0">
                <a:latin typeface="Verdana" pitchFamily="34" charset="0"/>
                <a:cs typeface="Times New Roman" panose="02020603050405020304" pitchFamily="18" charset="0"/>
              </a:rPr>
              <a:t>sen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((k-n)w</a:t>
            </a:r>
            <a:r>
              <a:rPr lang="pt-BR" altLang="pt-BR" sz="1800" baseline="-25000" dirty="0" smtClean="0">
                <a:latin typeface="Verdana" pitchFamily="34" charset="0"/>
                <a:cs typeface="Times New Roman" panose="02020603050405020304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t) são senoidais periódicas com período fundamental (T/|k-n|).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Estamos, portanto, integrando em um intervalo de integração de duração T, que é um número inteiro de períodos dos sinais de frequência (k-n)w</a:t>
            </a:r>
            <a:r>
              <a:rPr lang="pt-BR" altLang="pt-BR" sz="1800" baseline="-25000" dirty="0" smtClean="0">
                <a:latin typeface="Verdana" pitchFamily="34" charset="0"/>
                <a:cs typeface="Times New Roman" panose="02020603050405020304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Como a integral representa a medida da área total sob uma função em um intervalo, vemos que, para </a:t>
            </a:r>
            <a:r>
              <a:rPr lang="pt-BR" altLang="pt-BR" sz="1800" dirty="0" err="1">
                <a:latin typeface="Verdana" pitchFamily="34" charset="0"/>
                <a:cs typeface="Times New Roman" panose="02020603050405020304" pitchFamily="18" charset="0"/>
              </a:rPr>
              <a:t>k≠</a:t>
            </a:r>
            <a:r>
              <a:rPr lang="pt-BR" altLang="pt-BR" sz="1800" dirty="0" err="1" smtClean="0">
                <a:latin typeface="Verdana" pitchFamily="34" charset="0"/>
                <a:cs typeface="Times New Roman" panose="02020603050405020304" pitchFamily="18" charset="0"/>
              </a:rPr>
              <a:t>n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ambas as integrais no membro direto da equação acima são nulas.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Para k=n, o integrando do lado esquerdo é igual a 1.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645980"/>
              </p:ext>
            </p:extLst>
          </p:nvPr>
        </p:nvGraphicFramePr>
        <p:xfrm>
          <a:off x="993717" y="1784995"/>
          <a:ext cx="73628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" name="Image" r:id="rId4" imgW="9815873" imgH="1231746" progId="">
                  <p:embed/>
                </p:oleObj>
              </mc:Choice>
              <mc:Fallback>
                <p:oleObj name="Image" r:id="rId4" imgW="9815873" imgH="1231746" progId="">
                  <p:embed/>
                  <p:pic>
                    <p:nvPicPr>
                      <p:cNvPr id="0" name="Picture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17" y="1784995"/>
                        <a:ext cx="7362825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9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 bwMode="auto">
          <a:xfrm>
            <a:off x="2771800" y="4437112"/>
            <a:ext cx="3888432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a integral é, portanto, igual a T. Em resumo,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consequentemente,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que fornece o meio para se determinar os coeficientes.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822685"/>
            <a:ext cx="4220043" cy="88623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85" y="4519188"/>
            <a:ext cx="3620211" cy="92603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387" y="3266161"/>
            <a:ext cx="6416531" cy="103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4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 bwMode="auto">
          <a:xfrm>
            <a:off x="1017320" y="5574000"/>
            <a:ext cx="7168884" cy="6533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resumo, se x(t) tem um representação em Série de Fourier, ou seja, se ele puder ser expresso como uma combinação linear de exponenciais complexas harmonicamente relacionadas na forma da equação,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400" dirty="0" smtClean="0">
                <a:latin typeface="Verdana" pitchFamily="34" charset="0"/>
                <a:cs typeface="Times New Roman" pitchFamily="18" charset="0"/>
              </a:rPr>
              <a:t>Equação de </a:t>
            </a:r>
          </a:p>
          <a:p>
            <a:pPr algn="just" eaLnBrk="1" hangingPunct="1"/>
            <a:r>
              <a:rPr lang="pt-BR" altLang="pt-BR" sz="1400" dirty="0" smtClean="0">
                <a:latin typeface="Verdana" pitchFamily="34" charset="0"/>
                <a:cs typeface="Times New Roman" pitchFamily="18" charset="0"/>
              </a:rPr>
              <a:t>síntese   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 os coeficientes da série são dados pela equação,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400" dirty="0">
                <a:latin typeface="Verdana" pitchFamily="34" charset="0"/>
                <a:cs typeface="Times New Roman" pitchFamily="18" charset="0"/>
              </a:rPr>
              <a:t>Equação de </a:t>
            </a:r>
          </a:p>
          <a:p>
            <a:pPr algn="just" eaLnBrk="1" hangingPunct="1"/>
            <a:r>
              <a:rPr lang="pt-BR" altLang="pt-BR" sz="1400" dirty="0">
                <a:latin typeface="Verdana" pitchFamily="34" charset="0"/>
                <a:cs typeface="Times New Roman" pitchFamily="18" charset="0"/>
              </a:rPr>
              <a:t>análise                                                                                       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Esse par de equações, então, define a Série de Fourier de um sinal de tempo contínuo periódico.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1" name="Retângulo 10"/>
          <p:cNvSpPr/>
          <p:nvPr/>
        </p:nvSpPr>
        <p:spPr bwMode="auto">
          <a:xfrm>
            <a:off x="2881511" y="4221088"/>
            <a:ext cx="3778721" cy="11521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2953519" y="2636912"/>
            <a:ext cx="3599681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571062"/>
              </p:ext>
            </p:extLst>
          </p:nvPr>
        </p:nvGraphicFramePr>
        <p:xfrm>
          <a:off x="3065613" y="4318496"/>
          <a:ext cx="3378595" cy="949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" name="Image" r:id="rId4" imgW="4380952" imgH="1231746" progId="">
                  <p:embed/>
                </p:oleObj>
              </mc:Choice>
              <mc:Fallback>
                <p:oleObj name="Image" r:id="rId4" imgW="4380952" imgH="1231746" progId="">
                  <p:embed/>
                  <p:pic>
                    <p:nvPicPr>
                      <p:cNvPr id="0" name="Picture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5613" y="4318496"/>
                        <a:ext cx="3378595" cy="9499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/>
          <a:srcRect r="46543"/>
          <a:stretch/>
        </p:blipFill>
        <p:spPr>
          <a:xfrm>
            <a:off x="3253731" y="2654570"/>
            <a:ext cx="3097741" cy="10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 conjunto {a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} é chamado de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coeficientes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da Série de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F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ourier ou coeficientes espectrais de x(t).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Os coeficientes complexos medem cada parcela do sinal x(t) que está em cada harmônica da componente fundamental.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coeficiente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é a componente DC ou constante de x(t) e é dado por,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que é simplesmente o valor médio de x(t) em um período.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8" name="Retângulo 10"/>
          <p:cNvSpPr/>
          <p:nvPr/>
        </p:nvSpPr>
        <p:spPr bwMode="auto">
          <a:xfrm>
            <a:off x="2699792" y="3933056"/>
            <a:ext cx="3778721" cy="10081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7096" y="3994448"/>
            <a:ext cx="24193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1:                       .</a:t>
            </a: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2711" y="1357298"/>
            <a:ext cx="17049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2071678"/>
            <a:ext cx="37528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4612" y="3357562"/>
            <a:ext cx="36957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 representações resultantes são conhecidas como série e transformada de Fourier de tempo contínuo e tempo discreto.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desenvolvimento da análise de Fourier tem uma longa história, envolvendo diferentes pessoas e a investigação de diversos fenômenos físicos.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utilização de “somas trigonométricas” – ou seja, somas de senos e cossenos relacionados harmonicamente ou exponenciais complexas periódicas – para descrever fenômenos periódicos é datado de pelo menos da época dos babilônios.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história moderna sobre o assunto começa em 1748, com L. Euler, que examinou o movimento de uma corda vibrante.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6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2: x(t) = cos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w</a:t>
            </a:r>
            <a:r>
              <a:rPr lang="pt-BR" altLang="pt-BR" sz="1800" i="1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+ sen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w</a:t>
            </a:r>
            <a:r>
              <a:rPr lang="pt-BR" altLang="pt-BR" sz="1800" i="1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t.</a:t>
            </a:r>
            <a:endParaRPr lang="pt-BR" altLang="pt-BR" sz="1800" i="1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98676"/>
            <a:ext cx="5389354" cy="1064567"/>
          </a:xfrm>
          <a:prstGeom prst="rect">
            <a:avLst/>
          </a:prstGeom>
        </p:spPr>
      </p:pic>
      <p:pic>
        <p:nvPicPr>
          <p:cNvPr id="11" name="Imagem 9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187624" y="1916832"/>
            <a:ext cx="4587120" cy="1080120"/>
          </a:xfrm>
          <a:prstGeom prst="rect">
            <a:avLst/>
          </a:prstGeom>
        </p:spPr>
      </p:pic>
      <p:pic>
        <p:nvPicPr>
          <p:cNvPr id="13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4277543"/>
            <a:ext cx="7137879" cy="11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3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                            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956" y="1688628"/>
            <a:ext cx="2550188" cy="87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97" y="2842245"/>
            <a:ext cx="374332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64" b="2364"/>
          <a:stretch/>
        </p:blipFill>
        <p:spPr bwMode="auto">
          <a:xfrm>
            <a:off x="1022431" y="5033763"/>
            <a:ext cx="7300045" cy="91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2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4:                                                 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77" y="1825814"/>
            <a:ext cx="4151064" cy="37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7010400" cy="2912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8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4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110" y="2019647"/>
            <a:ext cx="573405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8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5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1714488"/>
            <a:ext cx="59436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/>
          <a:srcRect r="39128"/>
          <a:stretch>
            <a:fillRect/>
          </a:stretch>
        </p:blipFill>
        <p:spPr bwMode="auto">
          <a:xfrm>
            <a:off x="1857356" y="2738438"/>
            <a:ext cx="5786478" cy="76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/>
          <a:srcRect l="60120"/>
          <a:stretch>
            <a:fillRect/>
          </a:stretch>
        </p:blipFill>
        <p:spPr bwMode="auto">
          <a:xfrm>
            <a:off x="2924198" y="3452818"/>
            <a:ext cx="3790942" cy="76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5"/>
          <a:srcRect r="24927"/>
          <a:stretch>
            <a:fillRect/>
          </a:stretch>
        </p:blipFill>
        <p:spPr bwMode="auto">
          <a:xfrm>
            <a:off x="928662" y="4405325"/>
            <a:ext cx="7429552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5"/>
          <a:srcRect l="75073"/>
          <a:stretch>
            <a:fillRect/>
          </a:stretch>
        </p:blipFill>
        <p:spPr bwMode="auto">
          <a:xfrm>
            <a:off x="2105076" y="5191143"/>
            <a:ext cx="2466924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7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5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000" baseline="30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Ver exemplo: SerieFourierProg2.m.</a:t>
            </a: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1628800"/>
            <a:ext cx="35718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4629196"/>
            <a:ext cx="39814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5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                </a:t>
            </a: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2011" y="1785926"/>
            <a:ext cx="4668881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6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                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Um período.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Sinal periódico com freqüência fundamental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=2</a:t>
            </a:r>
            <a:r>
              <a:rPr lang="el-GR" altLang="pt-BR" sz="20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/T.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1857364"/>
            <a:ext cx="34385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357562"/>
            <a:ext cx="8228012" cy="199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6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2000240"/>
            <a:ext cx="28289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3033713"/>
            <a:ext cx="57245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156" y="4081472"/>
            <a:ext cx="40576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19156" y="5224480"/>
            <a:ext cx="5181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15106" y="5383226"/>
            <a:ext cx="14287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85852" y="2285992"/>
            <a:ext cx="8286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616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6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 para T = 4T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1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 </a:t>
            </a:r>
            <a:r>
              <a:rPr lang="pt-BR" altLang="pt-BR" sz="1800" dirty="0" smtClean="0">
                <a:latin typeface="Calibri"/>
                <a:cs typeface="Times New Roman" pitchFamily="18" charset="0"/>
              </a:rPr>
              <a:t>→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071678"/>
            <a:ext cx="3067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408098"/>
            <a:ext cx="152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43174" y="2143116"/>
            <a:ext cx="1047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2857496"/>
            <a:ext cx="24098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14480" y="2285992"/>
            <a:ext cx="8286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D. Bernoulli (1753) também dedicou-se ao estudo dos movimentos físicos de uma corda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utilizando as séries trigonométricas. 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J. L. </a:t>
            </a:r>
            <a:r>
              <a:rPr lang="pt-BR" altLang="pt-BR" sz="1800" dirty="0" err="1">
                <a:latin typeface="Verdana" pitchFamily="34" charset="0"/>
                <a:cs typeface="Times New Roman" pitchFamily="18" charset="0"/>
              </a:rPr>
              <a:t>Lagrange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(1759)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sempre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demonstrou-se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cético.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1807, Jean Baptiste Joseph Fourier concluiu um artigo que estudava o fenômeno da propagação do calor a partir das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séries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trigonométricas.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Embora a abordagem do assunto fosse significativa, muitas ideias básicas já eram conhecidas. Além disso, os argumentos matemáticos era imprecisos.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P. L. </a:t>
            </a:r>
            <a:r>
              <a:rPr lang="pt-BR" altLang="pt-BR" sz="1800" dirty="0" err="1">
                <a:latin typeface="Verdana" pitchFamily="34" charset="0"/>
                <a:cs typeface="Times New Roman" pitchFamily="18" charset="0"/>
              </a:rPr>
              <a:t>Dirichlet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(1829)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forneceu as condições precisas sob as quais uma série periódica pudesse ser representada por uma série de Fourier.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6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1628800"/>
            <a:ext cx="4178552" cy="45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Série Trigonométrica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↔ Forma complexa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464931"/>
              </p:ext>
            </p:extLst>
          </p:nvPr>
        </p:nvGraphicFramePr>
        <p:xfrm>
          <a:off x="1372319" y="1772816"/>
          <a:ext cx="62960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" name="Equation" r:id="rId4" imgW="2628720" imgH="431640" progId="Equation.3">
                  <p:embed/>
                </p:oleObj>
              </mc:Choice>
              <mc:Fallback>
                <p:oleObj name="Equation" r:id="rId4" imgW="2628720" imgH="431640" progId="Equation.3">
                  <p:embed/>
                  <p:pic>
                    <p:nvPicPr>
                      <p:cNvPr id="0" name="Picture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2319" y="1772816"/>
                        <a:ext cx="62960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253284"/>
              </p:ext>
            </p:extLst>
          </p:nvPr>
        </p:nvGraphicFramePr>
        <p:xfrm>
          <a:off x="1070733" y="2924944"/>
          <a:ext cx="7142503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" name="Equation" r:id="rId6" imgW="3377880" imgH="1396800" progId="Equation.3">
                  <p:embed/>
                </p:oleObj>
              </mc:Choice>
              <mc:Fallback>
                <p:oleObj name="Equation" r:id="rId6" imgW="3377880" imgH="1396800" progId="Equation.3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733" y="2924944"/>
                        <a:ext cx="7142503" cy="29523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71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Série Trigonométrica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↔ Forma complexa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791645"/>
              </p:ext>
            </p:extLst>
          </p:nvPr>
        </p:nvGraphicFramePr>
        <p:xfrm>
          <a:off x="1209703" y="2060848"/>
          <a:ext cx="7322737" cy="35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" name="Equation" r:id="rId4" imgW="3213000" imgH="1549080" progId="Equation.3">
                  <p:embed/>
                </p:oleObj>
              </mc:Choice>
              <mc:Fallback>
                <p:oleObj name="Equation" r:id="rId4" imgW="3213000" imgH="1549080" progId="Equation.3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703" y="2060848"/>
                        <a:ext cx="7322737" cy="35283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28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1043608" y="5051276"/>
            <a:ext cx="3024336" cy="9412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Série Trigonométrica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↔ Forma complexa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052946"/>
              </p:ext>
            </p:extLst>
          </p:nvPr>
        </p:nvGraphicFramePr>
        <p:xfrm>
          <a:off x="1187624" y="1768376"/>
          <a:ext cx="5899150" cy="425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0" name="Equation" r:id="rId4" imgW="2463480" imgH="1777680" progId="Equation.3">
                  <p:embed/>
                </p:oleObj>
              </mc:Choice>
              <mc:Fallback>
                <p:oleObj name="Equation" r:id="rId4" imgW="2463480" imgH="1777680" progId="Equation.3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768376"/>
                        <a:ext cx="5899150" cy="425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02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Série Trigonométrica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↔ Forma complexa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874555"/>
              </p:ext>
            </p:extLst>
          </p:nvPr>
        </p:nvGraphicFramePr>
        <p:xfrm>
          <a:off x="1187624" y="2280248"/>
          <a:ext cx="7013874" cy="3092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" name="Equation" r:id="rId4" imgW="3251160" imgH="1434960" progId="Equation.3">
                  <p:embed/>
                </p:oleObj>
              </mc:Choice>
              <mc:Fallback>
                <p:oleObj name="Equation" r:id="rId4" imgW="3251160" imgH="1434960" progId="Equation.3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280248"/>
                        <a:ext cx="7013874" cy="30929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6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971600" y="2636912"/>
            <a:ext cx="5240405" cy="3600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Série Trigonométrica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↔ Forma complexa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542903"/>
              </p:ext>
            </p:extLst>
          </p:nvPr>
        </p:nvGraphicFramePr>
        <p:xfrm>
          <a:off x="1187624" y="1628800"/>
          <a:ext cx="6296025" cy="449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" name="Equation" r:id="rId4" imgW="2628720" imgH="1879560" progId="Equation.3">
                  <p:embed/>
                </p:oleObj>
              </mc:Choice>
              <mc:Fallback>
                <p:oleObj name="Equation" r:id="rId4" imgW="2628720" imgH="1879560" progId="Equation.3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628800"/>
                        <a:ext cx="6296025" cy="449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89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1: utilizando a Série Trigonométrica.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43063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lchete esquerdo 10"/>
          <p:cNvSpPr/>
          <p:nvPr/>
        </p:nvSpPr>
        <p:spPr bwMode="auto">
          <a:xfrm rot="5400000">
            <a:off x="4595019" y="653257"/>
            <a:ext cx="142875" cy="407193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CaixaDeTexto 11"/>
          <p:cNvSpPr txBox="1">
            <a:spLocks noChangeArrowheads="1"/>
          </p:cNvSpPr>
          <p:nvPr/>
        </p:nvSpPr>
        <p:spPr bwMode="auto">
          <a:xfrm>
            <a:off x="4286250" y="2071688"/>
            <a:ext cx="763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pt-BR">
                <a:latin typeface="Arial" charset="0"/>
              </a:rPr>
              <a:t>T=1</a:t>
            </a:r>
          </a:p>
        </p:txBody>
      </p:sp>
    </p:spTree>
    <p:extLst>
      <p:ext uri="{BB962C8B-B14F-4D97-AF65-F5344CB8AC3E}">
        <p14:creationId xmlns:p14="http://schemas.microsoft.com/office/powerpoint/2010/main" val="62264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Série Trigonométrica.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892243"/>
              </p:ext>
            </p:extLst>
          </p:nvPr>
        </p:nvGraphicFramePr>
        <p:xfrm>
          <a:off x="1282030" y="1772816"/>
          <a:ext cx="5810250" cy="418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0" name="Equation" r:id="rId4" imgW="2425680" imgH="1752480" progId="Equation.3">
                  <p:embed/>
                </p:oleObj>
              </mc:Choice>
              <mc:Fallback>
                <p:oleObj name="Equation" r:id="rId4" imgW="2425680" imgH="1752480" progId="Equation.3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030" y="1772816"/>
                        <a:ext cx="5810250" cy="418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3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Série Trigonométrica.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671358"/>
              </p:ext>
            </p:extLst>
          </p:nvPr>
        </p:nvGraphicFramePr>
        <p:xfrm>
          <a:off x="1222251" y="1797935"/>
          <a:ext cx="2525713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4" name="Equation" r:id="rId4" imgW="1054080" imgH="863280" progId="Equation.3">
                  <p:embed/>
                </p:oleObj>
              </mc:Choice>
              <mc:Fallback>
                <p:oleObj name="Equation" r:id="rId4" imgW="1054080" imgH="863280" progId="Equation.3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251" y="1797935"/>
                        <a:ext cx="2525713" cy="206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080042"/>
              </p:ext>
            </p:extLst>
          </p:nvPr>
        </p:nvGraphicFramePr>
        <p:xfrm>
          <a:off x="1238150" y="3933825"/>
          <a:ext cx="5926138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5" name="Equation" r:id="rId6" imgW="2438280" imgH="634680" progId="Equation.3">
                  <p:embed/>
                </p:oleObj>
              </mc:Choice>
              <mc:Fallback>
                <p:oleObj name="Equation" r:id="rId6" imgW="2438280" imgH="634680" progId="Equation.3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150" y="3933825"/>
                        <a:ext cx="5926138" cy="154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26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Série Trigonométrica.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300536"/>
              </p:ext>
            </p:extLst>
          </p:nvPr>
        </p:nvGraphicFramePr>
        <p:xfrm>
          <a:off x="1241499" y="1839913"/>
          <a:ext cx="7146925" cy="302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0" name="Equation" r:id="rId4" imgW="3060360" imgH="1295280" progId="Equation.3">
                  <p:embed/>
                </p:oleObj>
              </mc:Choice>
              <mc:Fallback>
                <p:oleObj name="Equation" r:id="rId4" imgW="3060360" imgH="1295280" progId="Equation.3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99" y="1839913"/>
                        <a:ext cx="7146925" cy="302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533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Assim, Fourier não contribuiu efetivamente para a teoria matemática da série de Fourier.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Porém ele teve a clara percepção do potencial para essa representação em série.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Até certo ponto, foi seu trabalho e suas afirmações que estimularam grande parte do trabalho subsequente sobre a série de Fourier.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Além disso, Fourier levou esse tipo de representação um grande passo além de qualquer um de seus predecessores ele obteve representações para sinais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aperiódicos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não como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soma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ponderadas de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senoides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harmonicamente relacionadas, mas como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integrais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ponderadas de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senoides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que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não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são todas harmonicamente relacionadas.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00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03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Série Trigonométrica.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200" baseline="30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000" baseline="30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Ver 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ondaquadrada.m</a:t>
            </a: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0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72816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8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2: utilizando a forma complexa.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2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85938"/>
            <a:ext cx="5738813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lchete esquerdo 16"/>
          <p:cNvSpPr/>
          <p:nvPr/>
        </p:nvSpPr>
        <p:spPr bwMode="auto">
          <a:xfrm rot="5400000">
            <a:off x="4607719" y="1964532"/>
            <a:ext cx="142875" cy="150018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0" name="CaixaDeTexto 17"/>
          <p:cNvSpPr txBox="1">
            <a:spLocks noChangeArrowheads="1"/>
          </p:cNvSpPr>
          <p:nvPr/>
        </p:nvSpPr>
        <p:spPr bwMode="auto">
          <a:xfrm>
            <a:off x="4500563" y="2214563"/>
            <a:ext cx="723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pt-BR">
                <a:latin typeface="Arial" charset="0"/>
              </a:rPr>
              <a:t>T=2</a:t>
            </a:r>
          </a:p>
        </p:txBody>
      </p:sp>
    </p:spTree>
    <p:extLst>
      <p:ext uri="{BB962C8B-B14F-4D97-AF65-F5344CB8AC3E}">
        <p14:creationId xmlns:p14="http://schemas.microsoft.com/office/powerpoint/2010/main" val="3291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forma complexa.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01714"/>
              </p:ext>
            </p:extLst>
          </p:nvPr>
        </p:nvGraphicFramePr>
        <p:xfrm>
          <a:off x="1231900" y="1877095"/>
          <a:ext cx="7191375" cy="364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2" name="Equation" r:id="rId4" imgW="2781000" imgH="1409400" progId="Equation.3">
                  <p:embed/>
                </p:oleObj>
              </mc:Choice>
              <mc:Fallback>
                <p:oleObj name="Equation" r:id="rId4" imgW="2781000" imgH="1409400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1877095"/>
                        <a:ext cx="7191375" cy="3640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27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5796136" y="3356992"/>
            <a:ext cx="2880320" cy="6480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forma complexa.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800354"/>
              </p:ext>
            </p:extLst>
          </p:nvPr>
        </p:nvGraphicFramePr>
        <p:xfrm>
          <a:off x="1187624" y="1662013"/>
          <a:ext cx="7188200" cy="435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5" name="Equation" r:id="rId4" imgW="2781000" imgH="1688760" progId="Equation.3">
                  <p:embed/>
                </p:oleObj>
              </mc:Choice>
              <mc:Fallback>
                <p:oleObj name="Equation" r:id="rId4" imgW="2781000" imgH="1688760" progId="Equation.3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662013"/>
                        <a:ext cx="7188200" cy="435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\int x\sin ax\;dx = \frac{\sin ax}{a^2}-\frac{x\cos ax}{a}+C\,\!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48" y="3503861"/>
            <a:ext cx="27305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3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forma complexa.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289954"/>
              </p:ext>
            </p:extLst>
          </p:nvPr>
        </p:nvGraphicFramePr>
        <p:xfrm>
          <a:off x="1109663" y="1836738"/>
          <a:ext cx="6418262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7" name="Equation" r:id="rId4" imgW="2793960" imgH="1879560" progId="Equation.3">
                  <p:embed/>
                </p:oleObj>
              </mc:Choice>
              <mc:Fallback>
                <p:oleObj name="Equation" r:id="rId4" imgW="2793960" imgH="1879560" progId="Equation.3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1836738"/>
                        <a:ext cx="6418262" cy="431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49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forma complexa.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369385"/>
              </p:ext>
            </p:extLst>
          </p:nvPr>
        </p:nvGraphicFramePr>
        <p:xfrm>
          <a:off x="1194650" y="1844824"/>
          <a:ext cx="7031038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8" name="Equation" r:id="rId4" imgW="3060360" imgH="1066680" progId="Equation.3">
                  <p:embed/>
                </p:oleObj>
              </mc:Choice>
              <mc:Fallback>
                <p:oleObj name="Equation" r:id="rId4" imgW="3060360" imgH="1066680" progId="Equation.3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4650" y="1844824"/>
                        <a:ext cx="7031038" cy="244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551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forma complexa.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 Ver </a:t>
            </a: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dentedeserra.m.</a:t>
            </a:r>
            <a:endParaRPr lang="pt-BR" altLang="pt-BR" sz="10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13" y="174228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4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2052"/>
              <p:cNvSpPr txBox="1">
                <a:spLocks noChangeArrowheads="1"/>
              </p:cNvSpPr>
              <p:nvPr/>
            </p:nvSpPr>
            <p:spPr bwMode="auto">
              <a:xfrm>
                <a:off x="987779" y="1348915"/>
                <a:ext cx="7224713" cy="49930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Exemplo 3 (no MATLAB): Considere um sinal cujo período é definido por </a:t>
                </a:r>
                <a14:m>
                  <m:oMath xmlns:m="http://schemas.openxmlformats.org/officeDocument/2006/math">
                    <m:r>
                      <a:rPr lang="pt-BR" altLang="pt-BR" sz="1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pt-BR" altLang="pt-BR" sz="1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pt-BR" altLang="pt-BR" sz="1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pt-BR" altLang="pt-BR" sz="1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 </m:t>
                    </m:r>
                    <m:sSup>
                      <m:sSupPr>
                        <m:ctrlPr>
                          <a:rPr lang="pt-BR" altLang="pt-BR" sz="18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pt-BR" altLang="pt-BR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pt-BR" altLang="pt-BR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pt-BR" altLang="pt-BR" sz="18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, para </a:t>
                </a:r>
                <a14:m>
                  <m:oMath xmlns:m="http://schemas.openxmlformats.org/officeDocument/2006/math">
                    <m:r>
                      <a:rPr lang="pt-BR" altLang="pt-BR" sz="1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−2</m:t>
                    </m:r>
                    <m:r>
                      <a:rPr lang="pt-BR" alt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  <m:r>
                      <a:rPr lang="pt-BR" alt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  <m:r>
                      <a:rPr lang="pt-BR" alt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≤2.</m:t>
                    </m:r>
                  </m:oMath>
                </a14:m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>
                  <a:buFontTx/>
                  <a:buChar char="•"/>
                </a:pPr>
                <a:endParaRPr lang="pt-BR" altLang="pt-BR" sz="10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>
                  <a:buFontTx/>
                  <a:buChar char="•"/>
                </a:pPr>
                <a:endParaRPr lang="pt-BR" altLang="pt-BR" sz="1000" dirty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>
                  <a:buFontTx/>
                  <a:buChar char="•"/>
                </a:pPr>
                <a:endParaRPr lang="pt-BR" altLang="pt-BR" sz="10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>
                  <a:buFontTx/>
                  <a:buChar char="•"/>
                </a:pPr>
                <a:endParaRPr lang="pt-BR" altLang="pt-BR" sz="1000" dirty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>
                  <a:buFontTx/>
                  <a:buChar char="•"/>
                </a:pPr>
                <a:endParaRPr lang="pt-BR" altLang="pt-BR" sz="10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>
                  <a:buFontTx/>
                  <a:buChar char="•"/>
                </a:pPr>
                <a:endParaRPr lang="pt-BR" altLang="pt-BR" sz="1000" dirty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>
                  <a:buFontTx/>
                  <a:buChar char="•"/>
                </a:pPr>
                <a:endParaRPr lang="pt-BR" altLang="pt-BR" sz="10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/>
                <a:endParaRPr lang="pt-BR" altLang="pt-BR" sz="10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/>
                <a:endParaRPr lang="pt-BR" altLang="pt-BR" sz="1000" dirty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>
                  <a:buFontTx/>
                  <a:buChar char="•"/>
                </a:pPr>
                <a:r>
                  <a:rPr lang="pt-BR" altLang="pt-BR" sz="1000" dirty="0" smtClean="0">
                    <a:latin typeface="Verdana" pitchFamily="34" charset="0"/>
                    <a:cs typeface="Times New Roman" pitchFamily="18" charset="0"/>
                  </a:rPr>
                  <a:t> Ver </a:t>
                </a:r>
                <a:r>
                  <a:rPr lang="pt-BR" altLang="pt-BR" sz="1000" dirty="0">
                    <a:latin typeface="Verdana" pitchFamily="34" charset="0"/>
                    <a:cs typeface="Times New Roman" pitchFamily="18" charset="0"/>
                  </a:rPr>
                  <a:t>exemplo: </a:t>
                </a:r>
                <a:r>
                  <a:rPr lang="pt-BR" altLang="pt-BR" sz="1000" dirty="0" err="1" smtClean="0">
                    <a:latin typeface="Verdana" pitchFamily="34" charset="0"/>
                    <a:cs typeface="Times New Roman" pitchFamily="18" charset="0"/>
                  </a:rPr>
                  <a:t>serie_Fourier_symb.m</a:t>
                </a:r>
                <a:r>
                  <a:rPr lang="pt-BR" altLang="pt-BR" sz="1000" dirty="0" smtClean="0">
                    <a:latin typeface="Verdana" pitchFamily="34" charset="0"/>
                    <a:cs typeface="Times New Roman" pitchFamily="18" charset="0"/>
                  </a:rPr>
                  <a:t>.</a:t>
                </a:r>
                <a:endParaRPr lang="pt-BR" altLang="pt-BR" sz="1000" baseline="30000" dirty="0">
                  <a:latin typeface="Verdana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Text Box 20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7779" y="1348915"/>
                <a:ext cx="7224713" cy="4993034"/>
              </a:xfrm>
              <a:prstGeom prst="rect">
                <a:avLst/>
              </a:prstGeom>
              <a:blipFill>
                <a:blip r:embed="rId3"/>
                <a:stretch>
                  <a:fillRect l="-675" t="-611" r="-7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79" y="2223825"/>
            <a:ext cx="3724629" cy="324321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056" y="2223825"/>
            <a:ext cx="3741368" cy="32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Linearidade: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Supondo x(t) e y(t) com período fundamental T. Se,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 Ver 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linearidade.m.</a:t>
            </a:r>
            <a:endParaRPr lang="pt-BR" altLang="pt-BR" sz="10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86" y="2348855"/>
            <a:ext cx="2173227" cy="16562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635348"/>
            <a:ext cx="6961059" cy="8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Deslocamento no tempo: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Se, 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</a:t>
            </a: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outras palavras, quando um sinal periódico é deslocado no tempo, as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magnitudes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de seus coeficientes da Série de Fourier permanecem inalterados.</a:t>
            </a:r>
          </a:p>
          <a:p>
            <a:pPr algn="r" eaLnBrk="1" hangingPunct="1"/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 Ver exemplo: </a:t>
            </a:r>
            <a:r>
              <a:rPr lang="pt-BR" altLang="pt-BR" sz="1000" dirty="0" err="1" smtClean="0">
                <a:latin typeface="Verdana" pitchFamily="34" charset="0"/>
                <a:cs typeface="Times New Roman" pitchFamily="18" charset="0"/>
              </a:rPr>
              <a:t>deslocamento.m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0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84" y="2204864"/>
            <a:ext cx="2120760" cy="6792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85" y="3573016"/>
            <a:ext cx="6753307" cy="7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2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Quatro matemáticos e cientistas de destaque foram indicados para examinar o artigo de Fourier de 1807.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Três foram a favor: S. F.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Lacroix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G. Monge e P. S. de Laplace.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J. L.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Lagrange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permaneceu firme em rejeitar as séries trigonométricas, como havia feito 50 anos antes.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Devido às objeções veementes de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Lagrange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o artigo de Fourier nunca foi publicado.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Depois de várias outras tentativas de ter seu trabalho aceito e publicado pelo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Institut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de France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Fourier iniciou a escrita de outra versão do seu trabalho, que apareceu com o título de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Theorie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analytique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de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la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chaleur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22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Reflexão no tempo: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Se, 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</a:t>
            </a: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Uma consequência interessante dessa propriedade é que, se x(t) for par, então seus coeficientes da Série de Fourier também serão pares. Se x(t) for ímpar, então os coeficientes da Série de Fourier também o serão.</a:t>
            </a:r>
          </a:p>
          <a:p>
            <a:pPr algn="r" eaLnBrk="1" hangingPunct="1"/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 Ver </a:t>
            </a:r>
            <a:r>
              <a:rPr lang="pt-BR" altLang="pt-BR" sz="1000" dirty="0" err="1">
                <a:latin typeface="Verdana" pitchFamily="34" charset="0"/>
                <a:cs typeface="Times New Roman" pitchFamily="18" charset="0"/>
              </a:rPr>
              <a:t>exemplo:reflexao.m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84" y="2209056"/>
            <a:ext cx="2120760" cy="67921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369692"/>
            <a:ext cx="2638489" cy="7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Mudança de escala no tempo: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Trata-se de uma operação que muda o período fundamental do sinal original.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x(t) tem período T e frequência fundamental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2</a:t>
            </a:r>
            <a:r>
              <a:rPr lang="el-GR" altLang="pt-BR" sz="1800" dirty="0" smtClean="0">
                <a:latin typeface="+mn-lt"/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+mn-lt"/>
                <a:cs typeface="Times New Roman" pitchFamily="18" charset="0"/>
              </a:rPr>
              <a:t>/T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então x(</a:t>
            </a:r>
            <a:r>
              <a:rPr lang="el-GR" altLang="pt-BR" sz="2000" dirty="0" smtClean="0">
                <a:latin typeface="+mj-lt"/>
                <a:cs typeface="Times New Roman" pitchFamily="18" charset="0"/>
              </a:rPr>
              <a:t>α</a:t>
            </a:r>
            <a:r>
              <a:rPr lang="pt-BR" alt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 tem período T/</a:t>
            </a:r>
            <a:r>
              <a:rPr lang="el-GR" altLang="pt-BR" sz="2000" dirty="0" smtClean="0">
                <a:cs typeface="Times New Roman" pitchFamily="18" charset="0"/>
              </a:rPr>
              <a:t>α</a:t>
            </a:r>
            <a:r>
              <a:rPr lang="pt-BR" altLang="pt-BR" sz="1800" dirty="0" smtClean="0"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frequência fundamental </a:t>
            </a:r>
            <a:r>
              <a:rPr lang="el-GR" altLang="pt-BR" sz="1800" dirty="0" smtClean="0">
                <a:cs typeface="Times New Roman" pitchFamily="18" charset="0"/>
              </a:rPr>
              <a:t>α</a:t>
            </a:r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pt-BR" altLang="pt-BR" sz="1800" baseline="-25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baseline="-25000" dirty="0">
              <a:latin typeface="Verdana" pitchFamily="34" charset="0"/>
              <a:ea typeface="Verdana" panose="020B0604030504040204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Mas como a operação de mudança de escala se aplica diretamente a cada um dos componentes harmônicos de x(t), podemos concluir que os coeficientes de Fourier para cada um desses componentes permanecem os mesmo.</a:t>
            </a:r>
            <a:endParaRPr lang="pt-BR" altLang="pt-BR" sz="1800" baseline="-25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Mudança de escala no tempo: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Em outras palavras, se,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</a:t>
            </a: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</a:t>
            </a: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.</a:t>
            </a: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 os coeficientes não mudaram, mas a representação da Série de Fourier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mudou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devido à mudança da frequência fundamental.</a:t>
            </a:r>
          </a:p>
          <a:p>
            <a:pPr lvl="1" algn="r" eaLnBrk="1" hangingPunct="1"/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 Ver 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escala.m.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04" y="2348880"/>
            <a:ext cx="2823858" cy="92226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97" y="3573016"/>
            <a:ext cx="3300871" cy="9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0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Multiplicação: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x(t) e y(t) são periódicos com período T, e: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 o produto x(t)y(t) também é periódico com período T, e podemos expandi-lo em uma Série de Fourier h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termos de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b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 O resultado é:</a:t>
            </a: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344474"/>
            <a:ext cx="2016224" cy="13082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756" y="4869160"/>
            <a:ext cx="4680520" cy="10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56" y="4869160"/>
            <a:ext cx="4680520" cy="1089325"/>
          </a:xfrm>
          <a:prstGeom prst="rect">
            <a:avLst/>
          </a:prstGeom>
        </p:spPr>
      </p:pic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Multiplicação: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x(t) e y(t) são periódicos com período T, e: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 o produto x(t)y(t) também é periódico com período T, e podemos expandi-lo em uma Série de Fourier h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termos de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b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 O resultaod é:</a:t>
            </a: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Lembram disso?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344474"/>
            <a:ext cx="2016224" cy="130825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flipV="1">
            <a:off x="3635896" y="5812916"/>
            <a:ext cx="1474068" cy="12601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Conjugação e simetria conjugada: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 </a:t>
            </a: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Algumas consequências interessantes dessa propriedade podem ser deduzidas para x(t) real, ou seja, quando x(t) = x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Nesse caso, vemos que os coeficientes da Série de Fourier terão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simetria conjugada,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</a:t>
            </a:r>
            <a:r>
              <a:rPr lang="pt-BR" altLang="pt-BR" dirty="0" smtClean="0">
                <a:latin typeface="Verdana" pitchFamily="34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55" y="2996952"/>
            <a:ext cx="2638489" cy="73406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r="9569"/>
          <a:stretch/>
        </p:blipFill>
        <p:spPr>
          <a:xfrm>
            <a:off x="3861692" y="5542632"/>
            <a:ext cx="1620124" cy="513844"/>
          </a:xfrm>
          <a:prstGeom prst="rect">
            <a:avLst/>
          </a:prstGeom>
        </p:spPr>
      </p:pic>
      <p:pic>
        <p:nvPicPr>
          <p:cNvPr id="13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360" y="2060848"/>
            <a:ext cx="2120760" cy="6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Conjugação e simetria conjugada: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Isso, por sua vez, implica várias propriedades de simetria.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ainda: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x(t) é real e par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 real e par; e</a:t>
            </a:r>
          </a:p>
          <a:p>
            <a:pPr lvl="2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Se x(t) é real 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ímpar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  <a:sym typeface="Wingdings" panose="05000000000000000000" pitchFamily="2" charset="2"/>
              </a:rPr>
              <a:t> 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err="1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err="1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é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puramente imaginário e ímpar.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7308" t="18918" b="41027"/>
          <a:stretch/>
        </p:blipFill>
        <p:spPr>
          <a:xfrm>
            <a:off x="1967448" y="2697230"/>
            <a:ext cx="2817262" cy="9598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l="7308" t="58973" r="24504"/>
          <a:stretch/>
        </p:blipFill>
        <p:spPr>
          <a:xfrm>
            <a:off x="5595857" y="2733908"/>
            <a:ext cx="2072487" cy="98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9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 bwMode="auto">
          <a:xfrm>
            <a:off x="2843808" y="4191645"/>
            <a:ext cx="3709392" cy="9700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Relação de Parseval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Sabe-se que: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 </a:t>
            </a: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 |a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|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2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é a potência média do k-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ésimo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componente harmônico de x(t).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Assim, a relação de Parseval, que é dada por,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assegura que a potência total média de um sinal periódico é igual à soma das potências médias de todos os seus componentes harmônicos.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75" y="2308292"/>
            <a:ext cx="4439505" cy="6886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833" y="4218293"/>
            <a:ext cx="3096344" cy="9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75"/>
          <a:stretch/>
        </p:blipFill>
        <p:spPr bwMode="auto">
          <a:xfrm>
            <a:off x="693688" y="1374443"/>
            <a:ext cx="7829550" cy="428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7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04"/>
          <a:stretch/>
        </p:blipFill>
        <p:spPr bwMode="auto">
          <a:xfrm>
            <a:off x="694804" y="1772816"/>
            <a:ext cx="7829550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9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Esse livro foi publicado em 1822, 15 anos depois de Fourier ter apresentando seus primeiros resultados ao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Institut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de France.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</a:t>
            </a:fld>
            <a:endParaRPr lang="pt-BR" altLang="pt-BR" dirty="0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8130" name="Picture 2" descr="http://www.christies.com/lotfinderimages/d50858/d5085885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493151"/>
            <a:ext cx="2457729" cy="3185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5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Utilizando as propriedades apresentadas anteriormente, determine a representação por Série de Fourier para o sinal abaixo.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18" y="2294651"/>
            <a:ext cx="6091826" cy="387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3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t="-2354" r="846" b="18242"/>
          <a:stretch/>
        </p:blipFill>
        <p:spPr bwMode="auto">
          <a:xfrm>
            <a:off x="1331640" y="1916832"/>
            <a:ext cx="6984776" cy="168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partir de x(t):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Podemos escrever g(t) = x(t-1)-1/2, com T = 4 e T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1.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Pela propriedade do deslocamento, se os coeficientes da Série de Fourier para x(t) são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para x(t-1) temos:</a:t>
            </a:r>
          </a:p>
          <a:p>
            <a:pPr lvl="1" algn="ctr" eaLnBrk="1" hangingPunct="1"/>
            <a:r>
              <a:rPr lang="pt-BR" altLang="pt-BR" dirty="0" err="1" smtClean="0">
                <a:latin typeface="Verdana" pitchFamily="34" charset="0"/>
                <a:cs typeface="Times New Roman" pitchFamily="18" charset="0"/>
              </a:rPr>
              <a:t>b</a:t>
            </a:r>
            <a:r>
              <a:rPr lang="pt-BR" altLang="pt-BR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dirty="0" smtClean="0">
                <a:latin typeface="Verdana" pitchFamily="34" charset="0"/>
                <a:cs typeface="Times New Roman" pitchFamily="18" charset="0"/>
              </a:rPr>
              <a:t> = </a:t>
            </a:r>
            <a:r>
              <a:rPr lang="pt-BR" altLang="pt-BR" dirty="0" err="1" smtClean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dirty="0" err="1" smtClean="0">
                <a:latin typeface="Verdana" pitchFamily="34" charset="0"/>
                <a:cs typeface="Times New Roman" pitchFamily="18" charset="0"/>
              </a:rPr>
              <a:t>e</a:t>
            </a:r>
            <a:r>
              <a:rPr lang="pt-BR" altLang="pt-BR" baseline="30000" dirty="0" err="1" smtClean="0">
                <a:latin typeface="Verdana" pitchFamily="34" charset="0"/>
                <a:cs typeface="Times New Roman" pitchFamily="18" charset="0"/>
              </a:rPr>
              <a:t>-jk</a:t>
            </a:r>
            <a:r>
              <a:rPr lang="el-GR" altLang="pt-BR" baseline="30000" dirty="0" smtClean="0">
                <a:latin typeface="+mn-lt"/>
                <a:cs typeface="Times New Roman" pitchFamily="18" charset="0"/>
              </a:rPr>
              <a:t>π</a:t>
            </a:r>
            <a:r>
              <a:rPr lang="pt-BR" altLang="pt-BR" b="1" baseline="30000" dirty="0" smtClean="0">
                <a:latin typeface="+mn-lt"/>
                <a:cs typeface="Times New Roman" pitchFamily="18" charset="0"/>
              </a:rPr>
              <a:t>1</a:t>
            </a:r>
            <a:r>
              <a:rPr lang="pt-BR" altLang="pt-BR" baseline="30000" dirty="0" smtClean="0">
                <a:latin typeface="+mn-lt"/>
                <a:cs typeface="Times New Roman" pitchFamily="18" charset="0"/>
              </a:rPr>
              <a:t>/2</a:t>
            </a:r>
            <a:r>
              <a:rPr lang="pt-BR" altLang="pt-BR" baseline="-25000" dirty="0" smtClean="0">
                <a:latin typeface="+mn-lt"/>
                <a:cs typeface="Times New Roman" pitchFamily="18" charset="0"/>
              </a:rPr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650034" y="2403198"/>
            <a:ext cx="29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pt-BR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t="-2354" r="846" b="18242"/>
          <a:stretch/>
        </p:blipFill>
        <p:spPr bwMode="auto">
          <a:xfrm>
            <a:off x="1331640" y="1916832"/>
            <a:ext cx="6984776" cy="168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partir de x(t):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Os coeficientes de Fourier do nível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DC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               g(t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) = x(t-1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 - 1/2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,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isto é, -1/2, são dados por,</a:t>
            </a:r>
            <a:endParaRPr lang="pt-BR" altLang="pt-BR" sz="1800" i="1" baseline="30000" dirty="0" smtClean="0">
              <a:latin typeface="+mn-lt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957" y="4797152"/>
            <a:ext cx="2938142" cy="81743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650034" y="2403198"/>
            <a:ext cx="29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pt-BR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52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Pela superposição: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i="1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Como já calculamos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2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2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Ver </a:t>
            </a: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SerieFourierProg3.m</a:t>
            </a: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462773"/>
            <a:ext cx="4179987" cy="11102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653136"/>
            <a:ext cx="5102163" cy="10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Relembrando: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400" dirty="0" smtClean="0">
                <a:latin typeface="Verdana" pitchFamily="34" charset="0"/>
                <a:cs typeface="Times New Roman" pitchFamily="18" charset="0"/>
              </a:rPr>
              <a:t>Equação de </a:t>
            </a:r>
          </a:p>
          <a:p>
            <a:pPr algn="just" eaLnBrk="1" hangingPunct="1"/>
            <a:r>
              <a:rPr lang="pt-BR" altLang="pt-BR" sz="1400" dirty="0" smtClean="0">
                <a:latin typeface="Verdana" pitchFamily="34" charset="0"/>
                <a:cs typeface="Times New Roman" pitchFamily="18" charset="0"/>
              </a:rPr>
              <a:t>síntese   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400" dirty="0">
                <a:latin typeface="Verdana" pitchFamily="34" charset="0"/>
                <a:cs typeface="Times New Roman" pitchFamily="18" charset="0"/>
              </a:rPr>
              <a:t>Equação de </a:t>
            </a:r>
          </a:p>
          <a:p>
            <a:pPr algn="just" eaLnBrk="1" hangingPunct="1"/>
            <a:r>
              <a:rPr lang="pt-BR" altLang="pt-BR" sz="1400" dirty="0">
                <a:latin typeface="Verdana" pitchFamily="34" charset="0"/>
                <a:cs typeface="Times New Roman" pitchFamily="18" charset="0"/>
              </a:rPr>
              <a:t>análise                                                                                       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1" name="Retângulo 10"/>
          <p:cNvSpPr/>
          <p:nvPr/>
        </p:nvSpPr>
        <p:spPr bwMode="auto">
          <a:xfrm>
            <a:off x="2809503" y="3933056"/>
            <a:ext cx="3778721" cy="11521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2915816" y="2132856"/>
            <a:ext cx="3599681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550438"/>
              </p:ext>
            </p:extLst>
          </p:nvPr>
        </p:nvGraphicFramePr>
        <p:xfrm>
          <a:off x="2993605" y="4030464"/>
          <a:ext cx="3378595" cy="949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name="Image" r:id="rId4" imgW="4380952" imgH="1231746" progId="">
                  <p:embed/>
                </p:oleObj>
              </mc:Choice>
              <mc:Fallback>
                <p:oleObj name="Image" r:id="rId4" imgW="4380952" imgH="1231746" progId="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605" y="4030464"/>
                        <a:ext cx="3378595" cy="9499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/>
          <a:srcRect r="46543"/>
          <a:stretch/>
        </p:blipFill>
        <p:spPr>
          <a:xfrm>
            <a:off x="3216028" y="2150514"/>
            <a:ext cx="3097741" cy="10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5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Como vimos anteriormente, um sinal em tempo discreto x[n] é periódico com período N se x[n] = x[n+N].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 período fundamental é o menor valor de N para o qual a equação acima é verdadeira e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2</a:t>
            </a:r>
            <a:r>
              <a:rPr lang="el-GR" altLang="pt-BR" sz="1800" dirty="0" smtClean="0">
                <a:latin typeface="+mj-lt"/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/N é a frequencia fundamental.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Por exemplo, a exponencial complexa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x[n] =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e</a:t>
            </a:r>
            <a:r>
              <a:rPr lang="pt-BR" altLang="pt-BR" sz="1800" baseline="30000" dirty="0" err="1" smtClean="0">
                <a:latin typeface="Verdana" pitchFamily="34" charset="0"/>
                <a:cs typeface="Times New Roman" pitchFamily="18" charset="0"/>
              </a:rPr>
              <a:t>j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(2</a:t>
            </a:r>
            <a:r>
              <a:rPr lang="el-GR" altLang="pt-BR" sz="1800" baseline="30000" dirty="0">
                <a:cs typeface="Times New Roman" pitchFamily="18" charset="0"/>
              </a:rPr>
              <a:t>π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/N)n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 periódica com período N.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 conjunto de todos os sinais exponenciais complexos de tempo discreto que são periódicos em N é dado por,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Todos esse sinais possuem frequencias fundamentais que são múltiplas de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e, assim, são harmonicamente relacionadas.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841" y="4590925"/>
            <a:ext cx="5570587" cy="49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0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 acordo com as propriedades de periodicidade das exponenciais complexas de tempo discreto estudadas no “Módulo 2 - Sinais”, podemos concluir que,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,                             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...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Generalizando,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resumo,         são distintas apenas para uma faixa de N valores sucessivos de k.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Queremos, agora, considerar a representação de sequências periódicas mais gerais em termos de combinações lineares de         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 Ver 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SerieFourierProg4.m</a:t>
            </a: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4"/>
          <a:stretch/>
        </p:blipFill>
        <p:spPr bwMode="auto">
          <a:xfrm>
            <a:off x="2728820" y="4074438"/>
            <a:ext cx="690163" cy="390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" name="Group 4"/>
          <p:cNvGrpSpPr/>
          <p:nvPr/>
        </p:nvGrpSpPr>
        <p:grpSpPr>
          <a:xfrm>
            <a:off x="2348805" y="2462608"/>
            <a:ext cx="1939681" cy="372222"/>
            <a:chOff x="5629828" y="1950148"/>
            <a:chExt cx="1678476" cy="32209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9828" y="1950148"/>
              <a:ext cx="966291" cy="322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6119" y="1950148"/>
              <a:ext cx="712185" cy="284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604" y="2432767"/>
            <a:ext cx="2289742" cy="394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709" y="3416474"/>
            <a:ext cx="2464435" cy="45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6" r="67234" b="16261"/>
          <a:stretch/>
        </p:blipFill>
        <p:spPr bwMode="auto">
          <a:xfrm>
            <a:off x="3953845" y="5517232"/>
            <a:ext cx="690163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7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2052"/>
              <p:cNvSpPr txBox="1">
                <a:spLocks noChangeArrowheads="1"/>
              </p:cNvSpPr>
              <p:nvPr/>
            </p:nvSpPr>
            <p:spPr bwMode="auto">
              <a:xfrm>
                <a:off x="987779" y="1348915"/>
                <a:ext cx="7224713" cy="5355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buFontTx/>
                  <a:buChar char="•"/>
                </a:pPr>
                <a:r>
                  <a:rPr lang="pt-BR" altLang="pt-BR" sz="1800" i="1" dirty="0" smtClean="0">
                    <a:latin typeface="Verdana" pitchFamily="34" charset="0"/>
                    <a:cs typeface="Times New Roman" pitchFamily="18" charset="0"/>
                  </a:rPr>
                  <a:t> Série </a:t>
                </a:r>
                <a:r>
                  <a:rPr lang="pt-BR" altLang="pt-BR" sz="1800" i="1" dirty="0" smtClean="0">
                    <a:latin typeface="Verdana" pitchFamily="34" charset="0"/>
                    <a:cs typeface="Times New Roman" pitchFamily="18" charset="0"/>
                  </a:rPr>
                  <a:t>de Fourier de Tempo Discreto</a:t>
                </a: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/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/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Equação de Síntese                              Equação de Análise</a:t>
                </a:r>
              </a:p>
              <a:p>
                <a:pPr algn="just" eaLnBrk="1" hangingPunct="1"/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r>
                  <a:rPr 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{a</a:t>
                </a:r>
                <a:r>
                  <a:rPr lang="pt-BR" sz="1800" baseline="-250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k</a:t>
                </a:r>
                <a:r>
                  <a:rPr 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pt-BR" sz="1800" i="1" smtClean="0">
                        <a:latin typeface="Cambria Math"/>
                        <a:ea typeface="Cambria Math"/>
                        <a:cs typeface="Verdana" pitchFamily="34" charset="0"/>
                      </a:rPr>
                      <m:t>→</m:t>
                    </m:r>
                  </m:oMath>
                </a14:m>
                <a:r>
                  <a:rPr 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coeficientes </a:t>
                </a:r>
                <a:r>
                  <a:rPr lang="pt-BR" sz="1800" dirty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da Série de Fourier ou </a:t>
                </a:r>
                <a:r>
                  <a:rPr 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coeficientes espectrais.</a:t>
                </a:r>
              </a:p>
              <a:p>
                <a:pPr algn="just" eaLnBrk="1" hangingPunct="1"/>
                <a:endParaRPr lang="pt-BR" sz="1800" dirty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pPr marL="742950" lvl="1" indent="-285750" algn="just" eaLnBrk="1" hangingPunct="1">
                  <a:buFont typeface="Wingdings" pitchFamily="2" charset="2"/>
                  <a:buChar char="ü"/>
                </a:pPr>
                <a:r>
                  <a:rPr 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Quantificam </a:t>
                </a:r>
                <a:r>
                  <a:rPr lang="pt-BR" sz="1800" dirty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a contribuição de cada uma das N harmônicas. </a:t>
                </a:r>
                <a:endParaRPr lang="pt-BR" altLang="pt-BR" sz="1800" dirty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pPr algn="just" eaLnBrk="1" hangingPunct="1"/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2" name="Text Box 20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7779" y="1348915"/>
                <a:ext cx="7224713" cy="5355312"/>
              </a:xfrm>
              <a:prstGeom prst="rect">
                <a:avLst/>
              </a:prstGeom>
              <a:blipFill>
                <a:blip r:embed="rId3"/>
                <a:stretch>
                  <a:fillRect l="-675" t="-569" r="-7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31520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c 4"/>
          <p:cNvSpPr/>
          <p:nvPr/>
        </p:nvSpPr>
        <p:spPr bwMode="auto">
          <a:xfrm rot="16200000">
            <a:off x="233371" y="2371006"/>
            <a:ext cx="2057671" cy="1881634"/>
          </a:xfrm>
          <a:prstGeom prst="arc">
            <a:avLst>
              <a:gd name="adj1" fmla="val 11458209"/>
              <a:gd name="adj2" fmla="val 21263369"/>
            </a:avLst>
          </a:prstGeom>
          <a:ln>
            <a:solidFill>
              <a:srgbClr val="C00000"/>
            </a:solidFill>
            <a:headEnd type="arrow" w="med" len="med"/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Arc 9"/>
          <p:cNvSpPr/>
          <p:nvPr/>
        </p:nvSpPr>
        <p:spPr bwMode="auto">
          <a:xfrm rot="17079479" flipV="1">
            <a:off x="7627974" y="3015520"/>
            <a:ext cx="1147674" cy="1322444"/>
          </a:xfrm>
          <a:prstGeom prst="arc">
            <a:avLst>
              <a:gd name="adj1" fmla="val 11458209"/>
              <a:gd name="adj2" fmla="val 21263369"/>
            </a:avLst>
          </a:prstGeom>
          <a:ln>
            <a:headEnd type="arrow" w="med" len="med"/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1: considere o sinal x[n] = sen(w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n).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x[n] é periódico apenas se 2</a:t>
            </a:r>
            <a:r>
              <a:rPr lang="el-GR" altLang="pt-BR" sz="18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cs typeface="Times New Roman" pitchFamily="18" charset="0"/>
              </a:rPr>
              <a:t>/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racional.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o caso em que 2</a:t>
            </a:r>
            <a:r>
              <a:rPr lang="el-GR" altLang="pt-BR" sz="18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cs typeface="Times New Roman" pitchFamily="18" charset="0"/>
              </a:rPr>
              <a:t>/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 um inteiro N, ou seja,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2</a:t>
            </a:r>
            <a:r>
              <a:rPr lang="el-GR" altLang="pt-BR" sz="1800" dirty="0" smtClean="0">
                <a:cs typeface="Times New Roman" pitchFamily="18" charset="0"/>
              </a:rPr>
              <a:t>π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/N,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x[n] é periódico com período fundamental N.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Expandindo o sinal como uma soma de duas exponenciais complexas, temos: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839" y="5074756"/>
            <a:ext cx="5328592" cy="96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9" r="-441" b="20915"/>
          <a:stretch/>
        </p:blipFill>
        <p:spPr bwMode="auto">
          <a:xfrm>
            <a:off x="1763688" y="4464271"/>
            <a:ext cx="5647665" cy="172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Por inspeção, obtemos,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os demais coeficientes são iguais a zero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. 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sinais discretos periódicos reais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 a</a:t>
            </a: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-k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Os coeficientes se repetem com período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N; assim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N+1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também é igual a 1/2j e a</a:t>
            </a:r>
            <a:r>
              <a:rPr lang="pt-BR" altLang="pt-BR" sz="1600" baseline="-25000" dirty="0" smtClean="0">
                <a:latin typeface="Verdana" pitchFamily="34" charset="0"/>
                <a:cs typeface="Times New Roman" pitchFamily="18" charset="0"/>
              </a:rPr>
              <a:t>N-1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 igual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 -1/2j.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Os coeficientes da série de Fourier para este exemplo, com N = 5, estão ilustrados abaixo.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48789"/>
            <a:ext cx="2877722" cy="656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508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Perto do final da sua vida, Fourier recebeu algum reconhecimento merecido, mas o tributo mais significativo foi o enorme impacto de seu trabalho em muitas áreas da matemática, ciência e engenharia.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Ao longo do tempo foram desenvolvidas ferramentas tanto em tempo contínuo como em tempo discreto.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meados da década de 1960, um algoritmo, conhecido atualmente como transformada rápida de Fourier, ou FFT (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Fast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Fourier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Transform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), foi apresentado.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que tornou sua descoberta moderna tão importante foi o fato de que a FFT mostrou-se perfeitamente adequada para uma eficiente implementação digital, o que reduziu em algumas ordens de grandeza o tempo necessário para calcular transformadas.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82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Na equação de síntese, porém, somente um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período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 utilizado. 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agora o caso em que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2</a:t>
            </a:r>
            <a:r>
              <a:rPr lang="el-GR" altLang="pt-BR" sz="1800" dirty="0">
                <a:cs typeface="Times New Roman" pitchFamily="18" charset="0"/>
              </a:rPr>
              <a:t>π</a:t>
            </a:r>
            <a:r>
              <a:rPr lang="pt-BR" altLang="pt-BR" sz="1800" dirty="0">
                <a:cs typeface="Times New Roman" pitchFamily="18" charset="0"/>
              </a:rPr>
              <a:t>/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 racional, ou seja,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2</a:t>
            </a:r>
            <a:r>
              <a:rPr lang="el-GR" altLang="pt-BR" sz="18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M/N, com M e N inteiros.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Assumindo que M e N não tenham quaisquer fatores comuns, x[n] tem um período fundamental de N=M(2</a:t>
            </a:r>
            <a:r>
              <a:rPr lang="el-GR" altLang="pt-BR" sz="18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cs typeface="Times New Roman" pitchFamily="18" charset="0"/>
              </a:rPr>
              <a:t>/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Novamente, expandimos x[n] como uma soma de exponenciais complexas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concluímos que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1/2j 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-M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-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1/2j.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867" y="4727375"/>
            <a:ext cx="4824536" cy="78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3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os demais coeficientes em um período N são nulos.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Os coeficientes de Fourier para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este exemplo (a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= 1/2j e a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-M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= -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1/2j), com M = 3 e N = 5, são representados abaixo. 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2" name="Picture 2" descr="http://www.protogrid.net/img/unsu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029492"/>
            <a:ext cx="1302794" cy="20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2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os demais coeficientes em um período N são nulos.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Os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coeficientes de Fourier para este exemplo (a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= 1/2j e a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-M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= -1/2j), com M = 3 e N = 5, são representados abaixo. 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Aqui também está indicada a periodicidade dos coeficientes. Por exemplo,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2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-3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 -1/2j. Observe, porém, que em qualquer período de comprimeiro 5 exisitem apenas dois coeficientes diferentes de zero.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b="18040"/>
          <a:stretch/>
        </p:blipFill>
        <p:spPr bwMode="auto">
          <a:xfrm>
            <a:off x="1043608" y="2679555"/>
            <a:ext cx="7224713" cy="226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4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2052"/>
              <p:cNvSpPr txBox="1">
                <a:spLocks noChangeArrowheads="1"/>
              </p:cNvSpPr>
              <p:nvPr/>
            </p:nvSpPr>
            <p:spPr bwMode="auto">
              <a:xfrm>
                <a:off x="987779" y="1348915"/>
                <a:ext cx="7224713" cy="4119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Exemplo 2: considere o sinal,</a:t>
                </a: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ctr" eaLnBrk="1" hangingPunct="1"/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x[n] = 1 + sen(</a:t>
                </a:r>
                <a:r>
                  <a:rPr lang="pt-BR" altLang="pt-BR" sz="1800" dirty="0">
                    <a:latin typeface="Verdana" pitchFamily="34" charset="0"/>
                    <a:cs typeface="Times New Roman" pitchFamily="18" charset="0"/>
                  </a:rPr>
                  <a:t>2</a:t>
                </a:r>
                <a:r>
                  <a:rPr lang="el-GR" altLang="pt-BR" sz="1800" dirty="0" smtClean="0">
                    <a:cs typeface="Times New Roman" pitchFamily="18" charset="0"/>
                  </a:rPr>
                  <a:t>π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n</a:t>
                </a:r>
                <a:r>
                  <a:rPr lang="pt-BR" alt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/N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) + 3cos(2</a:t>
                </a:r>
                <a:r>
                  <a:rPr lang="el-GR" altLang="pt-BR" sz="1800" dirty="0">
                    <a:cs typeface="Times New Roman" pitchFamily="18" charset="0"/>
                  </a:rPr>
                  <a:t>π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n</a:t>
                </a:r>
                <a:r>
                  <a:rPr lang="pt-BR" altLang="pt-BR" sz="1800" dirty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/N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) + cos(4</a:t>
                </a:r>
                <a:r>
                  <a:rPr lang="el-GR" altLang="pt-BR" sz="1800" dirty="0" smtClean="0">
                    <a:cs typeface="Times New Roman" pitchFamily="18" charset="0"/>
                  </a:rPr>
                  <a:t>π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n</a:t>
                </a:r>
                <a:r>
                  <a:rPr lang="pt-BR" altLang="pt-BR" sz="1800" dirty="0" smtClean="0">
                    <a:cs typeface="Times New Roman" pitchFamily="18" charset="0"/>
                  </a:rPr>
                  <a:t>/</a:t>
                </a:r>
                <a:r>
                  <a:rPr lang="pt-BR" alt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N</a:t>
                </a:r>
                <a:r>
                  <a:rPr lang="pt-BR" altLang="pt-BR" sz="1800" dirty="0" smtClean="0">
                    <a:cs typeface="Times New Roman" pitchFamily="18" charset="0"/>
                  </a:rPr>
                  <a:t> + </a:t>
                </a:r>
                <a:r>
                  <a:rPr lang="el-GR" altLang="pt-BR" sz="1800" dirty="0" smtClean="0">
                    <a:cs typeface="Times New Roman" pitchFamily="18" charset="0"/>
                  </a:rPr>
                  <a:t>π</a:t>
                </a:r>
                <a:r>
                  <a:rPr lang="pt-BR" alt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/2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)</a:t>
                </a:r>
                <a:r>
                  <a:rPr lang="pt-BR" altLang="pt-BR" sz="1800" dirty="0" smtClean="0">
                    <a:cs typeface="Times New Roman" pitchFamily="18" charset="0"/>
                  </a:rPr>
                  <a:t>.</a:t>
                </a:r>
              </a:p>
              <a:p>
                <a:pPr algn="ctr" eaLnBrk="1" hangingPunct="1"/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O 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sinal é periódico com período N.</a:t>
                </a: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Podemos expandir x[n] diretamente,</a:t>
                </a:r>
              </a:p>
              <a:p>
                <a:pPr algn="just" eaLnBrk="1" hangingPunct="1"/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b="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e>
                      </m:d>
                      <m:r>
                        <a:rPr lang="pt-BR" altLang="pt-BR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pt-BR" altLang="pt-BR" b="0" i="1" smtClean="0">
                          <a:latin typeface="Cambria Math"/>
                          <a:cs typeface="Times New Roman" pitchFamily="18" charset="0"/>
                        </a:rPr>
                        <m:t>=1+</m:t>
                      </m:r>
                      <m:f>
                        <m:fPr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altLang="pt-BR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b="0" i="1" smtClean="0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b="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b="0" i="1" smtClean="0">
                                          <a:latin typeface="Cambria Math" panose="02040503050406030204" pitchFamily="18" charset="0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b="0" i="1" smtClean="0">
                                          <a:latin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altLang="pt-BR" b="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altLang="pt-BR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b="0" i="1" smtClean="0"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 panose="02040503050406030204" pitchFamily="18" charset="0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i="1">
                                          <a:latin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altLang="pt-BR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pt-BR" altLang="pt-BR" b="0" i="1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altLang="pt-BR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altLang="pt-BR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 panose="02040503050406030204" pitchFamily="18" charset="0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i="1">
                                          <a:latin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altLang="pt-BR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altLang="pt-BR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 panose="02040503050406030204" pitchFamily="18" charset="0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i="1">
                                          <a:latin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altLang="pt-BR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pt-BR" altLang="pt-BR" b="0" i="0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altLang="pt-BR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altLang="pt-BR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 panose="02040503050406030204" pitchFamily="18" charset="0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4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pt-BR" altLang="pt-BR" b="0" i="1" smtClean="0"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pt-BR" altLang="pt-BR" b="0" i="1" smtClean="0">
                                          <a:latin typeface="Cambria Math" panose="02040503050406030204" pitchFamily="18" charset="0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altLang="pt-BR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 panose="02040503050406030204" pitchFamily="18" charset="0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4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pt-BR" altLang="pt-BR" i="1"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 panose="02040503050406030204" pitchFamily="18" charset="0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altLang="pt-BR" dirty="0">
                  <a:latin typeface="Verdana" pitchFamily="34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2" name="Text Box 20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7779" y="1348915"/>
                <a:ext cx="7224713" cy="4119269"/>
              </a:xfrm>
              <a:prstGeom prst="rect">
                <a:avLst/>
              </a:prstGeom>
              <a:blipFill>
                <a:blip r:embed="rId3"/>
                <a:stretch>
                  <a:fillRect l="-675" t="-74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9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2052"/>
              <p:cNvSpPr txBox="1">
                <a:spLocks noChangeArrowheads="1"/>
              </p:cNvSpPr>
              <p:nvPr/>
            </p:nvSpPr>
            <p:spPr bwMode="auto">
              <a:xfrm>
                <a:off x="987779" y="1348915"/>
                <a:ext cx="7224713" cy="4892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Agrupando os termos,</a:t>
                </a:r>
              </a:p>
              <a:p>
                <a:pPr eaLnBrk="1" hangingPunct="1"/>
                <a:endParaRPr lang="pt-BR" altLang="pt-BR" sz="800" dirty="0">
                  <a:latin typeface="Verdana" pitchFamily="34" charset="0"/>
                  <a:cs typeface="Times New Roman" pitchFamily="18" charset="0"/>
                </a:endParaRPr>
              </a:p>
              <a:p>
                <a:pPr algn="ctr" eaLnBrk="1" hangingPunct="1"/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/>
                        <a:cs typeface="Times New Roman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pt-BR" altLang="pt-B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pt-BR" altLang="pt-BR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pt-BR" altLang="pt-BR" b="0" i="1" smtClean="0">
                        <a:latin typeface="Cambria Math"/>
                        <a:cs typeface="Times New Roman" pitchFamily="18" charset="0"/>
                      </a:rPr>
                      <m:t>=1+</m:t>
                    </m:r>
                    <m:d>
                      <m:dPr>
                        <m:ctrlPr>
                          <a:rPr lang="pt-BR" altLang="pt-B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altLang="pt-BR" i="1"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altLang="pt-BR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altLang="pt-B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pt-BR" altLang="pt-B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altLang="pt-BR" i="1">
                                    <a:latin typeface="Cambria Math" panose="02040503050406030204" pitchFamily="18" charset="0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i="1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pt-BR" altLang="pt-BR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  <m:r>
                      <a:rPr lang="pt-BR" altLang="pt-B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+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altLang="pt-BR" i="1"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altLang="pt-BR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altLang="pt-B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pt-BR" altLang="pt-B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altLang="pt-BR" i="1">
                                    <a:latin typeface="Cambria Math" panose="02040503050406030204" pitchFamily="18" charset="0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i="1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pt-BR" altLang="pt-BR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  <m:r>
                      <a:rPr lang="pt-BR" altLang="pt-BR" b="0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+                  +</m:t>
                    </m:r>
                    <m:d>
                      <m:dPr>
                        <m:ctrlPr>
                          <a:rPr lang="pt-BR" altLang="pt-BR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altLang="pt-BR" i="1"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pt-BR" altLang="pt-BR" i="1">
                                    <a:latin typeface="Cambria Math" panose="02040503050406030204" pitchFamily="18" charset="0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r>
                          <a:rPr lang="pt-BR" altLang="pt-B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pt-BR" altLang="pt-B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altLang="pt-BR" i="1">
                                    <a:latin typeface="Cambria Math" panose="02040503050406030204" pitchFamily="18" charset="0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pt-BR" altLang="pt-BR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altLang="pt-BR" dirty="0" smtClean="0">
                    <a:latin typeface="Verdana" pitchFamily="34" charset="0"/>
                    <a:cs typeface="Times New Roman" pitchFamily="18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altLang="pt-BR" i="1"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altLang="pt-BR" b="0" i="1" smtClean="0">
                                <a:latin typeface="Cambria Math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pt-BR" altLang="pt-BR" i="1">
                                    <a:latin typeface="Cambria Math" panose="02040503050406030204" pitchFamily="18" charset="0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pt-BR" altLang="pt-B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altLang="pt-BR" i="1">
                                    <a:latin typeface="Cambria Math" panose="02040503050406030204" pitchFamily="18" charset="0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pt-BR" altLang="pt-BR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altLang="pt-BR" dirty="0" smtClean="0">
                    <a:latin typeface="Verdana" pitchFamily="34" charset="0"/>
                    <a:cs typeface="Times New Roman" pitchFamily="18" charset="0"/>
                  </a:rPr>
                  <a:t>.</a:t>
                </a:r>
              </a:p>
              <a:p>
                <a:pPr eaLnBrk="1" hangingPunct="1"/>
                <a:endParaRPr lang="pt-BR" altLang="pt-BR" sz="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Assim, os coeficientes da Série de Fourier para este exemplo são:</a:t>
                </a: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pt-BR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pt-BR" altLang="pt-BR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pt-BR" altLang="pt-BR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</m:den>
                      </m:f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0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−</m:t>
                      </m:r>
                      <m:f>
                        <m:fPr>
                          <m:ctrlPr>
                            <a:rPr lang="pt-BR" altLang="pt-BR" sz="20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𝑗</m:t>
                      </m:r>
                      <m:sSub>
                        <m:sSubPr>
                          <m:ctrlPr>
                            <a:rPr lang="pt-BR" altLang="pt-BR" sz="20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                         </m:t>
                          </m:r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0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−</m:t>
                      </m:r>
                      <m:f>
                        <m:fPr>
                          <m:ctrlPr>
                            <a:rPr lang="pt-BR" altLang="pt-BR" sz="20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</m:den>
                      </m:f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0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pt-BR" altLang="pt-BR" sz="20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pt-BR" altLang="pt-BR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𝑗</m:t>
                      </m:r>
                      <m:r>
                        <a:rPr lang="pt-BR" altLang="pt-BR" sz="2000" b="0" i="0" smtClean="0">
                          <a:latin typeface="Cambria Math"/>
                          <a:cs typeface="Times New Roman" pitchFamily="18" charset="0"/>
                        </a:rPr>
                        <m:t>                                                  </m:t>
                      </m:r>
                      <m:sSub>
                        <m:sSubPr>
                          <m:ctrlPr>
                            <a:rPr lang="pt-BR" altLang="pt-BR" sz="20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−2</m:t>
                          </m:r>
                        </m:sub>
                      </m:sSub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−</m:t>
                      </m:r>
                      <m:f>
                        <m:fPr>
                          <m:ctrlPr>
                            <a:rPr lang="pt-BR" altLang="pt-BR" sz="20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𝑗</m:t>
                      </m:r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pt-BR" altLang="pt-BR" sz="20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eaLnBrk="1" hangingPunct="1"/>
                <a:endParaRPr lang="pt-BR" altLang="pt-BR" sz="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/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com a</a:t>
                </a:r>
                <a:r>
                  <a:rPr lang="pt-BR" altLang="pt-BR" sz="1800" baseline="-25000" dirty="0" smtClean="0">
                    <a:latin typeface="Verdana" pitchFamily="34" charset="0"/>
                    <a:cs typeface="Times New Roman" pitchFamily="18" charset="0"/>
                  </a:rPr>
                  <a:t>k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= 0 para outros valores de k no intervalo do somatório da equação de síntese.</a:t>
                </a:r>
              </a:p>
              <a:p>
                <a:pPr eaLnBrk="1" hangingPunct="1"/>
                <a:endParaRPr lang="pt-BR" altLang="pt-BR" sz="700" dirty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/>
                <a:r>
                  <a:rPr lang="pt-BR" altLang="pt-BR" sz="1000" dirty="0">
                    <a:latin typeface="Verdana" pitchFamily="34" charset="0"/>
                    <a:cs typeface="Times New Roman" pitchFamily="18" charset="0"/>
                  </a:rPr>
                  <a:t> Ver exemplo: </a:t>
                </a:r>
                <a:r>
                  <a:rPr lang="pt-BR" altLang="pt-BR" sz="1000" dirty="0" smtClean="0">
                    <a:latin typeface="Verdana" pitchFamily="34" charset="0"/>
                    <a:cs typeface="Times New Roman" pitchFamily="18" charset="0"/>
                  </a:rPr>
                  <a:t>SerieFourierProg5.m</a:t>
                </a:r>
              </a:p>
            </p:txBody>
          </p:sp>
        </mc:Choice>
        <mc:Fallback xmlns="">
          <p:sp>
            <p:nvSpPr>
              <p:cNvPr id="12" name="Text Box 20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7779" y="1348915"/>
                <a:ext cx="7224713" cy="4892108"/>
              </a:xfrm>
              <a:prstGeom prst="rect">
                <a:avLst/>
              </a:prstGeom>
              <a:blipFill rotWithShape="1">
                <a:blip r:embed="rId3"/>
                <a:stretch>
                  <a:fillRect l="-675" t="-623" r="-7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6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9" r="18805" b="62666"/>
          <a:stretch/>
        </p:blipFill>
        <p:spPr bwMode="auto">
          <a:xfrm>
            <a:off x="971600" y="1330747"/>
            <a:ext cx="7193012" cy="49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0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8" t="40491" r="19198" b="7978"/>
          <a:stretch/>
        </p:blipFill>
        <p:spPr bwMode="auto">
          <a:xfrm>
            <a:off x="1979712" y="1234852"/>
            <a:ext cx="5328592" cy="501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4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Exercício (pro lar): calcule os coeficientes da Série de Fourier em Tempo Discreto para o sinal,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Desenhe o gráfico para o módulo e para a fase dos coeficientes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Estude o exemplo 3.12 do livro texto.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8" y="2420888"/>
            <a:ext cx="3816424" cy="9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1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Existem grandes semelhanças entre as propriedades da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Série de Fourier de Tempo Discreto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Contínuo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As propriedades da </a:t>
            </a:r>
            <a:r>
              <a:rPr lang="pt-BR" altLang="pt-BR" sz="1800" i="1" dirty="0">
                <a:latin typeface="Verdana" pitchFamily="34" charset="0"/>
                <a:cs typeface="Times New Roman" pitchFamily="18" charset="0"/>
              </a:rPr>
              <a:t>Série de Fourier de Tempo Discreto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podem ser observadas na tabela 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seguir. Mais detalhes podem ser obtidos na seção 3.7 do livro texto.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Estudem os exemplo 3.13, 3.14 e 3.15.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9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03/11/2015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74"/>
          <a:stretch/>
        </p:blipFill>
        <p:spPr bwMode="auto">
          <a:xfrm>
            <a:off x="551656" y="1412776"/>
            <a:ext cx="8196808" cy="469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9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44122</TotalTime>
  <Words>6111</Words>
  <Application>Microsoft Office PowerPoint</Application>
  <PresentationFormat>Apresentação na tela (4:3)</PresentationFormat>
  <Paragraphs>1571</Paragraphs>
  <Slides>125</Slides>
  <Notes>123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125</vt:i4>
      </vt:variant>
    </vt:vector>
  </HeadingPairs>
  <TitlesOfParts>
    <vt:vector size="135" baseType="lpstr">
      <vt:lpstr>Arial</vt:lpstr>
      <vt:lpstr>Calibri</vt:lpstr>
      <vt:lpstr>Cambria Math</vt:lpstr>
      <vt:lpstr>Symbol</vt:lpstr>
      <vt:lpstr>Times New Roman</vt:lpstr>
      <vt:lpstr>Verdana</vt:lpstr>
      <vt:lpstr>Wingdings</vt:lpstr>
      <vt:lpstr>Estrutura padrão</vt:lpstr>
      <vt:lpstr>Image</vt:lpstr>
      <vt:lpstr>Equation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Brasil Telecom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Brasil Telecom</dc:creator>
  <cp:lastModifiedBy>Alexandre Zaghetto</cp:lastModifiedBy>
  <cp:revision>2443</cp:revision>
  <cp:lastPrinted>2015-06-20T19:39:41Z</cp:lastPrinted>
  <dcterms:created xsi:type="dcterms:W3CDTF">2002-12-12T12:34:29Z</dcterms:created>
  <dcterms:modified xsi:type="dcterms:W3CDTF">2015-11-03T15:51:30Z</dcterms:modified>
</cp:coreProperties>
</file>